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72" r:id="rId2"/>
    <p:sldMasterId id="2147483784" r:id="rId3"/>
  </p:sldMasterIdLst>
  <p:notesMasterIdLst>
    <p:notesMasterId r:id="rId50"/>
  </p:notesMasterIdLst>
  <p:sldIdLst>
    <p:sldId id="256" r:id="rId4"/>
    <p:sldId id="257" r:id="rId5"/>
    <p:sldId id="258" r:id="rId6"/>
    <p:sldId id="332" r:id="rId7"/>
    <p:sldId id="330" r:id="rId8"/>
    <p:sldId id="283" r:id="rId9"/>
    <p:sldId id="306" r:id="rId10"/>
    <p:sldId id="307" r:id="rId11"/>
    <p:sldId id="328" r:id="rId12"/>
    <p:sldId id="308" r:id="rId13"/>
    <p:sldId id="319" r:id="rId14"/>
    <p:sldId id="309" r:id="rId15"/>
    <p:sldId id="320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04" r:id="rId26"/>
    <p:sldId id="259" r:id="rId27"/>
    <p:sldId id="268" r:id="rId28"/>
    <p:sldId id="270" r:id="rId29"/>
    <p:sldId id="269" r:id="rId30"/>
    <p:sldId id="271" r:id="rId31"/>
    <p:sldId id="260" r:id="rId32"/>
    <p:sldId id="273" r:id="rId33"/>
    <p:sldId id="305" r:id="rId34"/>
    <p:sldId id="274" r:id="rId35"/>
    <p:sldId id="262" r:id="rId36"/>
    <p:sldId id="263" r:id="rId37"/>
    <p:sldId id="278" r:id="rId38"/>
    <p:sldId id="293" r:id="rId39"/>
    <p:sldId id="303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266" r:id="rId48"/>
    <p:sldId id="331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0" autoAdjust="0"/>
    <p:restoredTop sz="94602" autoAdjust="0"/>
  </p:normalViewPr>
  <p:slideViewPr>
    <p:cSldViewPr>
      <p:cViewPr>
        <p:scale>
          <a:sx n="118" d="100"/>
          <a:sy n="118" d="100"/>
        </p:scale>
        <p:origin x="-6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9" Type="http://schemas.openxmlformats.org/officeDocument/2006/relationships/slide" Target="slides/slide36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8.xml" /><Relationship Id="rId34" Type="http://schemas.openxmlformats.org/officeDocument/2006/relationships/slide" Target="slides/slide31.xml" /><Relationship Id="rId42" Type="http://schemas.openxmlformats.org/officeDocument/2006/relationships/slide" Target="slides/slide39.xml" /><Relationship Id="rId47" Type="http://schemas.openxmlformats.org/officeDocument/2006/relationships/slide" Target="slides/slide44.xml" /><Relationship Id="rId50" Type="http://schemas.openxmlformats.org/officeDocument/2006/relationships/notesMaster" Target="notesMasters/notesMaster1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slide" Target="slides/slide30.xml" /><Relationship Id="rId38" Type="http://schemas.openxmlformats.org/officeDocument/2006/relationships/slide" Target="slides/slide35.xml" /><Relationship Id="rId46" Type="http://schemas.openxmlformats.org/officeDocument/2006/relationships/slide" Target="slides/slide43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slide" Target="slides/slide26.xml" /><Relationship Id="rId41" Type="http://schemas.openxmlformats.org/officeDocument/2006/relationships/slide" Target="slides/slide38.xml" /><Relationship Id="rId54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slide" Target="slides/slide29.xml" /><Relationship Id="rId37" Type="http://schemas.openxmlformats.org/officeDocument/2006/relationships/slide" Target="slides/slide34.xml" /><Relationship Id="rId40" Type="http://schemas.openxmlformats.org/officeDocument/2006/relationships/slide" Target="slides/slide37.xml" /><Relationship Id="rId45" Type="http://schemas.openxmlformats.org/officeDocument/2006/relationships/slide" Target="slides/slide42.xml" /><Relationship Id="rId53" Type="http://schemas.openxmlformats.org/officeDocument/2006/relationships/theme" Target="theme/theme1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36" Type="http://schemas.openxmlformats.org/officeDocument/2006/relationships/slide" Target="slides/slide33.xml" /><Relationship Id="rId49" Type="http://schemas.openxmlformats.org/officeDocument/2006/relationships/slide" Target="slides/slide46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slide" Target="slides/slide28.xml" /><Relationship Id="rId44" Type="http://schemas.openxmlformats.org/officeDocument/2006/relationships/slide" Target="slides/slide41.xml" /><Relationship Id="rId52" Type="http://schemas.openxmlformats.org/officeDocument/2006/relationships/viewProps" Target="viewProp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Relationship Id="rId35" Type="http://schemas.openxmlformats.org/officeDocument/2006/relationships/slide" Target="slides/slide32.xml" /><Relationship Id="rId43" Type="http://schemas.openxmlformats.org/officeDocument/2006/relationships/slide" Target="slides/slide40.xml" /><Relationship Id="rId48" Type="http://schemas.openxmlformats.org/officeDocument/2006/relationships/slide" Target="slides/slide45.xml" /><Relationship Id="rId8" Type="http://schemas.openxmlformats.org/officeDocument/2006/relationships/slide" Target="slides/slide5.xml" /><Relationship Id="rId51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899EA-E906-43E5-BDE2-AC43B179808D}" type="doc">
      <dgm:prSet loTypeId="urn:microsoft.com/office/officeart/2005/8/layout/chevron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4F49E399-4D17-4BC9-BBEE-E2001B5B1879}">
      <dgm:prSet phldrT="[Text]"/>
      <dgm:spPr/>
      <dgm:t>
        <a:bodyPr/>
        <a:lstStyle/>
        <a:p>
          <a:r>
            <a:rPr lang="en-GB" dirty="0"/>
            <a:t>Nurse Practitioner/Surgeon</a:t>
          </a:r>
        </a:p>
      </dgm:t>
    </dgm:pt>
    <dgm:pt modelId="{2F14333F-A7EB-466C-BDF8-0627776538CE}" type="parTrans" cxnId="{280812D3-B6C3-4FAE-8050-50FAC1E34DCE}">
      <dgm:prSet/>
      <dgm:spPr/>
      <dgm:t>
        <a:bodyPr/>
        <a:lstStyle/>
        <a:p>
          <a:endParaRPr lang="en-GB"/>
        </a:p>
      </dgm:t>
    </dgm:pt>
    <dgm:pt modelId="{83AD73A3-3CA2-430D-B70B-43907AAC9DEF}" type="sibTrans" cxnId="{280812D3-B6C3-4FAE-8050-50FAC1E34DCE}">
      <dgm:prSet/>
      <dgm:spPr/>
      <dgm:t>
        <a:bodyPr/>
        <a:lstStyle/>
        <a:p>
          <a:endParaRPr lang="en-GB"/>
        </a:p>
      </dgm:t>
    </dgm:pt>
    <dgm:pt modelId="{83A21249-45ED-433A-A247-A69E0D7952D7}">
      <dgm:prSet phldrT="[Text]"/>
      <dgm:spPr/>
      <dgm:t>
        <a:bodyPr/>
        <a:lstStyle/>
        <a:p>
          <a:r>
            <a:rPr lang="en-GB"/>
            <a:t>Radiological examination Mammogram</a:t>
          </a:r>
          <a:endParaRPr lang="en-GB" dirty="0"/>
        </a:p>
      </dgm:t>
    </dgm:pt>
    <dgm:pt modelId="{9943ED8D-2C61-4357-9BB1-D4BC39ECDE23}" type="parTrans" cxnId="{5962C963-3DB9-4416-AB08-8F1746B000AF}">
      <dgm:prSet/>
      <dgm:spPr/>
      <dgm:t>
        <a:bodyPr/>
        <a:lstStyle/>
        <a:p>
          <a:endParaRPr lang="en-GB"/>
        </a:p>
      </dgm:t>
    </dgm:pt>
    <dgm:pt modelId="{0B8386AA-F1E0-41CD-9346-52CE752058A9}" type="sibTrans" cxnId="{5962C963-3DB9-4416-AB08-8F1746B000AF}">
      <dgm:prSet/>
      <dgm:spPr/>
      <dgm:t>
        <a:bodyPr/>
        <a:lstStyle/>
        <a:p>
          <a:endParaRPr lang="en-GB"/>
        </a:p>
      </dgm:t>
    </dgm:pt>
    <dgm:pt modelId="{2507D278-0F44-47E5-BFDA-37FDA7748D7C}">
      <dgm:prSet phldrT="[Text]"/>
      <dgm:spPr/>
      <dgm:t>
        <a:bodyPr/>
        <a:lstStyle/>
        <a:p>
          <a:r>
            <a:rPr lang="en-GB" dirty="0"/>
            <a:t>Ultrasound</a:t>
          </a:r>
        </a:p>
      </dgm:t>
    </dgm:pt>
    <dgm:pt modelId="{2C928B51-AE33-4190-99EF-00A4FE608E96}" type="parTrans" cxnId="{EA1646DB-55B2-401C-980D-355FF1C732DA}">
      <dgm:prSet/>
      <dgm:spPr/>
      <dgm:t>
        <a:bodyPr/>
        <a:lstStyle/>
        <a:p>
          <a:endParaRPr lang="en-GB"/>
        </a:p>
      </dgm:t>
    </dgm:pt>
    <dgm:pt modelId="{B11CCC27-020F-4FCA-88F4-DAB7A52C892B}" type="sibTrans" cxnId="{EA1646DB-55B2-401C-980D-355FF1C732DA}">
      <dgm:prSet/>
      <dgm:spPr/>
      <dgm:t>
        <a:bodyPr/>
        <a:lstStyle/>
        <a:p>
          <a:endParaRPr lang="en-GB"/>
        </a:p>
      </dgm:t>
    </dgm:pt>
    <dgm:pt modelId="{5B6D01FC-6F8E-4822-8C09-7512CD0A9B0D}">
      <dgm:prSet phldrT="[Text]"/>
      <dgm:spPr/>
      <dgm:t>
        <a:bodyPr/>
        <a:lstStyle/>
        <a:p>
          <a:r>
            <a:rPr lang="en-GB" dirty="0"/>
            <a:t>outcome</a:t>
          </a:r>
        </a:p>
      </dgm:t>
    </dgm:pt>
    <dgm:pt modelId="{BE4C85F7-0F5F-4AE8-BCA6-43DA52C08056}" type="parTrans" cxnId="{4AC4B48F-3655-4020-8BC8-D44F68A5A999}">
      <dgm:prSet/>
      <dgm:spPr/>
      <dgm:t>
        <a:bodyPr/>
        <a:lstStyle/>
        <a:p>
          <a:endParaRPr lang="en-GB"/>
        </a:p>
      </dgm:t>
    </dgm:pt>
    <dgm:pt modelId="{ED640AB6-5511-47E1-83BE-A1012316BDFB}" type="sibTrans" cxnId="{4AC4B48F-3655-4020-8BC8-D44F68A5A999}">
      <dgm:prSet/>
      <dgm:spPr/>
      <dgm:t>
        <a:bodyPr/>
        <a:lstStyle/>
        <a:p>
          <a:endParaRPr lang="en-GB"/>
        </a:p>
      </dgm:t>
    </dgm:pt>
    <dgm:pt modelId="{D2B7DE77-0FE1-4F94-8904-783049D852BD}">
      <dgm:prSet phldrT="[Text]"/>
      <dgm:spPr/>
      <dgm:t>
        <a:bodyPr/>
        <a:lstStyle/>
        <a:p>
          <a:r>
            <a:rPr lang="en-GB" dirty="0"/>
            <a:t>History- clinical examination</a:t>
          </a:r>
        </a:p>
      </dgm:t>
    </dgm:pt>
    <dgm:pt modelId="{77DABF08-5615-4F06-90ED-695EC9D664B4}" type="parTrans" cxnId="{AE7FF7A8-4368-4EDA-AAC7-2F4A7C3DA08F}">
      <dgm:prSet/>
      <dgm:spPr/>
      <dgm:t>
        <a:bodyPr/>
        <a:lstStyle/>
        <a:p>
          <a:endParaRPr lang="en-GB"/>
        </a:p>
      </dgm:t>
    </dgm:pt>
    <dgm:pt modelId="{77A336E3-622E-47F5-A8B4-FA22CE02FC37}" type="sibTrans" cxnId="{AE7FF7A8-4368-4EDA-AAC7-2F4A7C3DA08F}">
      <dgm:prSet/>
      <dgm:spPr/>
      <dgm:t>
        <a:bodyPr/>
        <a:lstStyle/>
        <a:p>
          <a:endParaRPr lang="en-GB"/>
        </a:p>
      </dgm:t>
    </dgm:pt>
    <dgm:pt modelId="{39AB886F-C897-4D6E-92A0-EC1B6B507991}">
      <dgm:prSet phldrT="[Text]"/>
      <dgm:spPr/>
      <dgm:t>
        <a:bodyPr/>
        <a:lstStyle/>
        <a:p>
          <a:r>
            <a:rPr lang="en-GB" dirty="0"/>
            <a:t>Request images if necessary</a:t>
          </a:r>
        </a:p>
      </dgm:t>
    </dgm:pt>
    <dgm:pt modelId="{5D734D4B-4828-4CDE-9D26-62853B5C95CA}" type="parTrans" cxnId="{6D2FAF23-A915-445A-A9A8-AC6E06FCC708}">
      <dgm:prSet/>
      <dgm:spPr/>
      <dgm:t>
        <a:bodyPr/>
        <a:lstStyle/>
        <a:p>
          <a:endParaRPr lang="en-GB"/>
        </a:p>
      </dgm:t>
    </dgm:pt>
    <dgm:pt modelId="{D8A36DB7-4722-4744-850A-DA9CFF59019A}" type="sibTrans" cxnId="{6D2FAF23-A915-445A-A9A8-AC6E06FCC708}">
      <dgm:prSet/>
      <dgm:spPr/>
      <dgm:t>
        <a:bodyPr/>
        <a:lstStyle/>
        <a:p>
          <a:endParaRPr lang="en-GB"/>
        </a:p>
      </dgm:t>
    </dgm:pt>
    <dgm:pt modelId="{3EB5094E-5289-4AB8-B785-15D9A72D5FAF}">
      <dgm:prSet phldrT="[Text]"/>
      <dgm:spPr/>
      <dgm:t>
        <a:bodyPr/>
        <a:lstStyle/>
        <a:p>
          <a:r>
            <a:rPr lang="en-GB" dirty="0"/>
            <a:t>+/- Biopsy</a:t>
          </a:r>
        </a:p>
      </dgm:t>
    </dgm:pt>
    <dgm:pt modelId="{52D6D916-9892-4F69-A837-A46C8B233543}" type="parTrans" cxnId="{28055C26-661F-4A0E-A91E-0E5141F676AF}">
      <dgm:prSet/>
      <dgm:spPr/>
      <dgm:t>
        <a:bodyPr/>
        <a:lstStyle/>
        <a:p>
          <a:endParaRPr lang="en-GB"/>
        </a:p>
      </dgm:t>
    </dgm:pt>
    <dgm:pt modelId="{5665FAC9-5B4B-44E3-80A7-1B6618DF1CD2}" type="sibTrans" cxnId="{28055C26-661F-4A0E-A91E-0E5141F676AF}">
      <dgm:prSet/>
      <dgm:spPr/>
      <dgm:t>
        <a:bodyPr/>
        <a:lstStyle/>
        <a:p>
          <a:endParaRPr lang="en-GB"/>
        </a:p>
      </dgm:t>
    </dgm:pt>
    <dgm:pt modelId="{8683132C-AD75-48C4-8A52-D0235FFF13CF}">
      <dgm:prSet phldrT="[Text]" phldr="1"/>
      <dgm:spPr/>
      <dgm:t>
        <a:bodyPr/>
        <a:lstStyle/>
        <a:p>
          <a:endParaRPr lang="en-GB" dirty="0"/>
        </a:p>
      </dgm:t>
    </dgm:pt>
    <dgm:pt modelId="{3A981CF1-261C-4567-8BE1-CA389F2D2458}" type="sibTrans" cxnId="{F3D6055A-3AC5-4B77-B882-A4959A5B7436}">
      <dgm:prSet/>
      <dgm:spPr/>
      <dgm:t>
        <a:bodyPr/>
        <a:lstStyle/>
        <a:p>
          <a:endParaRPr lang="en-GB"/>
        </a:p>
      </dgm:t>
    </dgm:pt>
    <dgm:pt modelId="{E2B51AFB-42B5-46D7-89AA-B8FDB2932F62}" type="parTrans" cxnId="{F3D6055A-3AC5-4B77-B882-A4959A5B7436}">
      <dgm:prSet/>
      <dgm:spPr/>
      <dgm:t>
        <a:bodyPr/>
        <a:lstStyle/>
        <a:p>
          <a:endParaRPr lang="en-GB"/>
        </a:p>
      </dgm:t>
    </dgm:pt>
    <dgm:pt modelId="{2424DE07-C20D-4FFF-818C-164A8178D83B}">
      <dgm:prSet phldrT="[Text]" phldr="1"/>
      <dgm:spPr/>
      <dgm:t>
        <a:bodyPr/>
        <a:lstStyle/>
        <a:p>
          <a:endParaRPr lang="en-GB" dirty="0"/>
        </a:p>
      </dgm:t>
    </dgm:pt>
    <dgm:pt modelId="{A76E81C7-974E-49F1-9FBC-8FC5855C08CB}" type="sibTrans" cxnId="{99E98323-7A0C-44F7-A18A-4116B04C1353}">
      <dgm:prSet/>
      <dgm:spPr/>
      <dgm:t>
        <a:bodyPr/>
        <a:lstStyle/>
        <a:p>
          <a:endParaRPr lang="en-GB"/>
        </a:p>
      </dgm:t>
    </dgm:pt>
    <dgm:pt modelId="{62EEE1C6-E015-4397-B9BA-0A38FB3759FE}" type="parTrans" cxnId="{99E98323-7A0C-44F7-A18A-4116B04C1353}">
      <dgm:prSet/>
      <dgm:spPr/>
      <dgm:t>
        <a:bodyPr/>
        <a:lstStyle/>
        <a:p>
          <a:endParaRPr lang="en-GB"/>
        </a:p>
      </dgm:t>
    </dgm:pt>
    <dgm:pt modelId="{EF7D5481-D0AA-4709-BE62-0F9B0C0277C0}">
      <dgm:prSet phldrT="[Text]" phldr="1"/>
      <dgm:spPr/>
      <dgm:t>
        <a:bodyPr/>
        <a:lstStyle/>
        <a:p>
          <a:endParaRPr lang="en-GB" dirty="0"/>
        </a:p>
      </dgm:t>
    </dgm:pt>
    <dgm:pt modelId="{8C7B9B43-AB6B-4A97-A05C-D18F556013F1}" type="sibTrans" cxnId="{04F5A026-28A0-4B83-B151-65F8A9AE826E}">
      <dgm:prSet/>
      <dgm:spPr/>
      <dgm:t>
        <a:bodyPr/>
        <a:lstStyle/>
        <a:p>
          <a:endParaRPr lang="en-GB"/>
        </a:p>
      </dgm:t>
    </dgm:pt>
    <dgm:pt modelId="{10D87A8A-468B-4BF4-A881-356E448A3797}" type="parTrans" cxnId="{04F5A026-28A0-4B83-B151-65F8A9AE826E}">
      <dgm:prSet/>
      <dgm:spPr/>
      <dgm:t>
        <a:bodyPr/>
        <a:lstStyle/>
        <a:p>
          <a:endParaRPr lang="en-GB"/>
        </a:p>
      </dgm:t>
    </dgm:pt>
    <dgm:pt modelId="{61BE25C9-FF8F-4877-AF90-F0FFBE059A7D}" type="pres">
      <dgm:prSet presAssocID="{4BE899EA-E906-43E5-BDE2-AC43B179808D}" presName="linearFlow" presStyleCnt="0">
        <dgm:presLayoutVars>
          <dgm:dir/>
          <dgm:animLvl val="lvl"/>
          <dgm:resizeHandles val="exact"/>
        </dgm:presLayoutVars>
      </dgm:prSet>
      <dgm:spPr/>
    </dgm:pt>
    <dgm:pt modelId="{BAFB6F20-830E-4A46-AE40-A8BFAC7C075D}" type="pres">
      <dgm:prSet presAssocID="{EF7D5481-D0AA-4709-BE62-0F9B0C0277C0}" presName="composite" presStyleCnt="0"/>
      <dgm:spPr/>
    </dgm:pt>
    <dgm:pt modelId="{C8014818-3640-4C19-9641-04B5F7139AD1}" type="pres">
      <dgm:prSet presAssocID="{EF7D5481-D0AA-4709-BE62-0F9B0C0277C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9090ACF-054A-4483-9061-2EDE71C333FA}" type="pres">
      <dgm:prSet presAssocID="{EF7D5481-D0AA-4709-BE62-0F9B0C0277C0}" presName="descendantText" presStyleLbl="alignAcc1" presStyleIdx="0" presStyleCnt="3" custLinFactNeighborX="-1206" custLinFactNeighborY="-122">
        <dgm:presLayoutVars>
          <dgm:bulletEnabled val="1"/>
        </dgm:presLayoutVars>
      </dgm:prSet>
      <dgm:spPr/>
    </dgm:pt>
    <dgm:pt modelId="{06C3A022-8C10-4222-80BB-232C2F2F538E}" type="pres">
      <dgm:prSet presAssocID="{8C7B9B43-AB6B-4A97-A05C-D18F556013F1}" presName="sp" presStyleCnt="0"/>
      <dgm:spPr/>
    </dgm:pt>
    <dgm:pt modelId="{AA70B1DD-6A8D-4730-81F7-4EAB186B51C7}" type="pres">
      <dgm:prSet presAssocID="{2424DE07-C20D-4FFF-818C-164A8178D83B}" presName="composite" presStyleCnt="0"/>
      <dgm:spPr/>
    </dgm:pt>
    <dgm:pt modelId="{265B090A-F9B0-42AD-BB43-A901CD7F5758}" type="pres">
      <dgm:prSet presAssocID="{2424DE07-C20D-4FFF-818C-164A8178D83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04884C3-01D6-457B-9792-E63733D9033B}" type="pres">
      <dgm:prSet presAssocID="{2424DE07-C20D-4FFF-818C-164A8178D83B}" presName="descendantText" presStyleLbl="alignAcc1" presStyleIdx="1" presStyleCnt="3">
        <dgm:presLayoutVars>
          <dgm:bulletEnabled val="1"/>
        </dgm:presLayoutVars>
      </dgm:prSet>
      <dgm:spPr/>
    </dgm:pt>
    <dgm:pt modelId="{1949542A-09AB-4C43-A39D-0BC1CB12B77D}" type="pres">
      <dgm:prSet presAssocID="{A76E81C7-974E-49F1-9FBC-8FC5855C08CB}" presName="sp" presStyleCnt="0"/>
      <dgm:spPr/>
    </dgm:pt>
    <dgm:pt modelId="{646989B9-EDA6-4CBA-8721-6E9393187D2A}" type="pres">
      <dgm:prSet presAssocID="{8683132C-AD75-48C4-8A52-D0235FFF13CF}" presName="composite" presStyleCnt="0"/>
      <dgm:spPr/>
    </dgm:pt>
    <dgm:pt modelId="{214ADA54-416C-4EFD-AC83-C68832EEB78F}" type="pres">
      <dgm:prSet presAssocID="{8683132C-AD75-48C4-8A52-D0235FFF13C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7FA93C8-2CBC-4346-9229-6692160A7393}" type="pres">
      <dgm:prSet presAssocID="{8683132C-AD75-48C4-8A52-D0235FFF13C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3F65118-D5D4-4119-8646-12147A134219}" type="presOf" srcId="{39AB886F-C897-4D6E-92A0-EC1B6B507991}" destId="{69090ACF-054A-4483-9061-2EDE71C333FA}" srcOrd="0" destOrd="2" presId="urn:microsoft.com/office/officeart/2005/8/layout/chevron2"/>
    <dgm:cxn modelId="{99E98323-7A0C-44F7-A18A-4116B04C1353}" srcId="{4BE899EA-E906-43E5-BDE2-AC43B179808D}" destId="{2424DE07-C20D-4FFF-818C-164A8178D83B}" srcOrd="1" destOrd="0" parTransId="{62EEE1C6-E015-4397-B9BA-0A38FB3759FE}" sibTransId="{A76E81C7-974E-49F1-9FBC-8FC5855C08CB}"/>
    <dgm:cxn modelId="{6D2FAF23-A915-445A-A9A8-AC6E06FCC708}" srcId="{EF7D5481-D0AA-4709-BE62-0F9B0C0277C0}" destId="{39AB886F-C897-4D6E-92A0-EC1B6B507991}" srcOrd="2" destOrd="0" parTransId="{5D734D4B-4828-4CDE-9D26-62853B5C95CA}" sibTransId="{D8A36DB7-4722-4744-850A-DA9CFF59019A}"/>
    <dgm:cxn modelId="{28055C26-661F-4A0E-A91E-0E5141F676AF}" srcId="{2424DE07-C20D-4FFF-818C-164A8178D83B}" destId="{3EB5094E-5289-4AB8-B785-15D9A72D5FAF}" srcOrd="2" destOrd="0" parTransId="{52D6D916-9892-4F69-A837-A46C8B233543}" sibTransId="{5665FAC9-5B4B-44E3-80A7-1B6618DF1CD2}"/>
    <dgm:cxn modelId="{04F5A026-28A0-4B83-B151-65F8A9AE826E}" srcId="{4BE899EA-E906-43E5-BDE2-AC43B179808D}" destId="{EF7D5481-D0AA-4709-BE62-0F9B0C0277C0}" srcOrd="0" destOrd="0" parTransId="{10D87A8A-468B-4BF4-A881-356E448A3797}" sibTransId="{8C7B9B43-AB6B-4A97-A05C-D18F556013F1}"/>
    <dgm:cxn modelId="{C1E06A2A-6813-44C9-B58B-69824405C0C0}" type="presOf" srcId="{4BE899EA-E906-43E5-BDE2-AC43B179808D}" destId="{61BE25C9-FF8F-4877-AF90-F0FFBE059A7D}" srcOrd="0" destOrd="0" presId="urn:microsoft.com/office/officeart/2005/8/layout/chevron2"/>
    <dgm:cxn modelId="{5962C963-3DB9-4416-AB08-8F1746B000AF}" srcId="{2424DE07-C20D-4FFF-818C-164A8178D83B}" destId="{83A21249-45ED-433A-A247-A69E0D7952D7}" srcOrd="0" destOrd="0" parTransId="{9943ED8D-2C61-4357-9BB1-D4BC39ECDE23}" sibTransId="{0B8386AA-F1E0-41CD-9346-52CE752058A9}"/>
    <dgm:cxn modelId="{20223166-7438-4E93-BF08-DC062EA341CC}" type="presOf" srcId="{2424DE07-C20D-4FFF-818C-164A8178D83B}" destId="{265B090A-F9B0-42AD-BB43-A901CD7F5758}" srcOrd="0" destOrd="0" presId="urn:microsoft.com/office/officeart/2005/8/layout/chevron2"/>
    <dgm:cxn modelId="{95354F6A-29E4-404C-80C1-9C2E758DA104}" type="presOf" srcId="{4F49E399-4D17-4BC9-BBEE-E2001B5B1879}" destId="{69090ACF-054A-4483-9061-2EDE71C333FA}" srcOrd="0" destOrd="0" presId="urn:microsoft.com/office/officeart/2005/8/layout/chevron2"/>
    <dgm:cxn modelId="{74B2746B-5CDD-4EAB-838A-9ADA33D93D73}" type="presOf" srcId="{5B6D01FC-6F8E-4822-8C09-7512CD0A9B0D}" destId="{B7FA93C8-2CBC-4346-9229-6692160A7393}" srcOrd="0" destOrd="0" presId="urn:microsoft.com/office/officeart/2005/8/layout/chevron2"/>
    <dgm:cxn modelId="{053AA36D-03E1-4AF0-A02F-F23F1CD3F7F0}" type="presOf" srcId="{83A21249-45ED-433A-A247-A69E0D7952D7}" destId="{E04884C3-01D6-457B-9792-E63733D9033B}" srcOrd="0" destOrd="0" presId="urn:microsoft.com/office/officeart/2005/8/layout/chevron2"/>
    <dgm:cxn modelId="{D39EB672-A3A5-4334-883C-98F5934BF4C3}" type="presOf" srcId="{EF7D5481-D0AA-4709-BE62-0F9B0C0277C0}" destId="{C8014818-3640-4C19-9641-04B5F7139AD1}" srcOrd="0" destOrd="0" presId="urn:microsoft.com/office/officeart/2005/8/layout/chevron2"/>
    <dgm:cxn modelId="{F3D6055A-3AC5-4B77-B882-A4959A5B7436}" srcId="{4BE899EA-E906-43E5-BDE2-AC43B179808D}" destId="{8683132C-AD75-48C4-8A52-D0235FFF13CF}" srcOrd="2" destOrd="0" parTransId="{E2B51AFB-42B5-46D7-89AA-B8FDB2932F62}" sibTransId="{3A981CF1-261C-4567-8BE1-CA389F2D2458}"/>
    <dgm:cxn modelId="{4AC4B48F-3655-4020-8BC8-D44F68A5A999}" srcId="{8683132C-AD75-48C4-8A52-D0235FFF13CF}" destId="{5B6D01FC-6F8E-4822-8C09-7512CD0A9B0D}" srcOrd="0" destOrd="0" parTransId="{BE4C85F7-0F5F-4AE8-BCA6-43DA52C08056}" sibTransId="{ED640AB6-5511-47E1-83BE-A1012316BDFB}"/>
    <dgm:cxn modelId="{079C0095-ABB8-4ED8-81C1-27AA39ED79BC}" type="presOf" srcId="{3EB5094E-5289-4AB8-B785-15D9A72D5FAF}" destId="{E04884C3-01D6-457B-9792-E63733D9033B}" srcOrd="0" destOrd="2" presId="urn:microsoft.com/office/officeart/2005/8/layout/chevron2"/>
    <dgm:cxn modelId="{CE13D297-97DA-472C-BF05-8912458A1339}" type="presOf" srcId="{2507D278-0F44-47E5-BFDA-37FDA7748D7C}" destId="{E04884C3-01D6-457B-9792-E63733D9033B}" srcOrd="0" destOrd="1" presId="urn:microsoft.com/office/officeart/2005/8/layout/chevron2"/>
    <dgm:cxn modelId="{AE7FF7A8-4368-4EDA-AAC7-2F4A7C3DA08F}" srcId="{EF7D5481-D0AA-4709-BE62-0F9B0C0277C0}" destId="{D2B7DE77-0FE1-4F94-8904-783049D852BD}" srcOrd="1" destOrd="0" parTransId="{77DABF08-5615-4F06-90ED-695EC9D664B4}" sibTransId="{77A336E3-622E-47F5-A8B4-FA22CE02FC37}"/>
    <dgm:cxn modelId="{280812D3-B6C3-4FAE-8050-50FAC1E34DCE}" srcId="{EF7D5481-D0AA-4709-BE62-0F9B0C0277C0}" destId="{4F49E399-4D17-4BC9-BBEE-E2001B5B1879}" srcOrd="0" destOrd="0" parTransId="{2F14333F-A7EB-466C-BDF8-0627776538CE}" sibTransId="{83AD73A3-3CA2-430D-B70B-43907AAC9DEF}"/>
    <dgm:cxn modelId="{EA1646DB-55B2-401C-980D-355FF1C732DA}" srcId="{2424DE07-C20D-4FFF-818C-164A8178D83B}" destId="{2507D278-0F44-47E5-BFDA-37FDA7748D7C}" srcOrd="1" destOrd="0" parTransId="{2C928B51-AE33-4190-99EF-00A4FE608E96}" sibTransId="{B11CCC27-020F-4FCA-88F4-DAB7A52C892B}"/>
    <dgm:cxn modelId="{5E581EE7-0188-4864-8E8B-6DF76D632924}" type="presOf" srcId="{D2B7DE77-0FE1-4F94-8904-783049D852BD}" destId="{69090ACF-054A-4483-9061-2EDE71C333FA}" srcOrd="0" destOrd="1" presId="urn:microsoft.com/office/officeart/2005/8/layout/chevron2"/>
    <dgm:cxn modelId="{C4CD12F1-789F-4C2A-95F8-79A9A524CC5C}" type="presOf" srcId="{8683132C-AD75-48C4-8A52-D0235FFF13CF}" destId="{214ADA54-416C-4EFD-AC83-C68832EEB78F}" srcOrd="0" destOrd="0" presId="urn:microsoft.com/office/officeart/2005/8/layout/chevron2"/>
    <dgm:cxn modelId="{E163C66F-92D8-4504-AF41-DEDA157BFB3C}" type="presParOf" srcId="{61BE25C9-FF8F-4877-AF90-F0FFBE059A7D}" destId="{BAFB6F20-830E-4A46-AE40-A8BFAC7C075D}" srcOrd="0" destOrd="0" presId="urn:microsoft.com/office/officeart/2005/8/layout/chevron2"/>
    <dgm:cxn modelId="{B55BEC23-127A-4BFF-9D18-9124093F70BC}" type="presParOf" srcId="{BAFB6F20-830E-4A46-AE40-A8BFAC7C075D}" destId="{C8014818-3640-4C19-9641-04B5F7139AD1}" srcOrd="0" destOrd="0" presId="urn:microsoft.com/office/officeart/2005/8/layout/chevron2"/>
    <dgm:cxn modelId="{4D679394-A92E-41E6-B255-200A8AFACC5F}" type="presParOf" srcId="{BAFB6F20-830E-4A46-AE40-A8BFAC7C075D}" destId="{69090ACF-054A-4483-9061-2EDE71C333FA}" srcOrd="1" destOrd="0" presId="urn:microsoft.com/office/officeart/2005/8/layout/chevron2"/>
    <dgm:cxn modelId="{D0871A34-FF6A-4D06-A687-12EACC74369B}" type="presParOf" srcId="{61BE25C9-FF8F-4877-AF90-F0FFBE059A7D}" destId="{06C3A022-8C10-4222-80BB-232C2F2F538E}" srcOrd="1" destOrd="0" presId="urn:microsoft.com/office/officeart/2005/8/layout/chevron2"/>
    <dgm:cxn modelId="{EABB8A9E-7321-44A8-9C6F-BF16EDBC9728}" type="presParOf" srcId="{61BE25C9-FF8F-4877-AF90-F0FFBE059A7D}" destId="{AA70B1DD-6A8D-4730-81F7-4EAB186B51C7}" srcOrd="2" destOrd="0" presId="urn:microsoft.com/office/officeart/2005/8/layout/chevron2"/>
    <dgm:cxn modelId="{D67AF8B5-46A9-4B69-B493-47AB582AD95D}" type="presParOf" srcId="{AA70B1DD-6A8D-4730-81F7-4EAB186B51C7}" destId="{265B090A-F9B0-42AD-BB43-A901CD7F5758}" srcOrd="0" destOrd="0" presId="urn:microsoft.com/office/officeart/2005/8/layout/chevron2"/>
    <dgm:cxn modelId="{7FB32CA3-9C7E-4CFB-A0A2-8810F884AE98}" type="presParOf" srcId="{AA70B1DD-6A8D-4730-81F7-4EAB186B51C7}" destId="{E04884C3-01D6-457B-9792-E63733D9033B}" srcOrd="1" destOrd="0" presId="urn:microsoft.com/office/officeart/2005/8/layout/chevron2"/>
    <dgm:cxn modelId="{76359FFD-4D73-4143-BE48-95E5F45B7590}" type="presParOf" srcId="{61BE25C9-FF8F-4877-AF90-F0FFBE059A7D}" destId="{1949542A-09AB-4C43-A39D-0BC1CB12B77D}" srcOrd="3" destOrd="0" presId="urn:microsoft.com/office/officeart/2005/8/layout/chevron2"/>
    <dgm:cxn modelId="{31D3F3CA-3842-430E-BED8-DA790255A5AF}" type="presParOf" srcId="{61BE25C9-FF8F-4877-AF90-F0FFBE059A7D}" destId="{646989B9-EDA6-4CBA-8721-6E9393187D2A}" srcOrd="4" destOrd="0" presId="urn:microsoft.com/office/officeart/2005/8/layout/chevron2"/>
    <dgm:cxn modelId="{8305F3E4-3C5E-448E-87BB-4B6D482BAED6}" type="presParOf" srcId="{646989B9-EDA6-4CBA-8721-6E9393187D2A}" destId="{214ADA54-416C-4EFD-AC83-C68832EEB78F}" srcOrd="0" destOrd="0" presId="urn:microsoft.com/office/officeart/2005/8/layout/chevron2"/>
    <dgm:cxn modelId="{3B134F98-2B78-4B17-B58D-DA9A78ABE4A4}" type="presParOf" srcId="{646989B9-EDA6-4CBA-8721-6E9393187D2A}" destId="{B7FA93C8-2CBC-4346-9229-6692160A73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14818-3640-4C19-9641-04B5F7139AD1}">
      <dsp:nvSpPr>
        <dsp:cNvPr id="0" name=""/>
        <dsp:cNvSpPr/>
      </dsp:nvSpPr>
      <dsp:spPr>
        <a:xfrm rot="5400000">
          <a:off x="-195869" y="197407"/>
          <a:ext cx="1305798" cy="91405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 dirty="0"/>
        </a:p>
      </dsp:txBody>
      <dsp:txXfrm rot="-5400000">
        <a:off x="1" y="458568"/>
        <a:ext cx="914059" cy="391739"/>
      </dsp:txXfrm>
    </dsp:sp>
    <dsp:sp modelId="{69090ACF-054A-4483-9061-2EDE71C333FA}">
      <dsp:nvSpPr>
        <dsp:cNvPr id="0" name=""/>
        <dsp:cNvSpPr/>
      </dsp:nvSpPr>
      <dsp:spPr>
        <a:xfrm rot="5400000">
          <a:off x="3217855" y="-2370724"/>
          <a:ext cx="848769" cy="5591222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Nurse Practitioner/Surgeon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History- clinical examination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Request images if necessary</a:t>
          </a:r>
        </a:p>
      </dsp:txBody>
      <dsp:txXfrm rot="-5400000">
        <a:off x="846629" y="41935"/>
        <a:ext cx="5549789" cy="765903"/>
      </dsp:txXfrm>
    </dsp:sp>
    <dsp:sp modelId="{265B090A-F9B0-42AD-BB43-A901CD7F5758}">
      <dsp:nvSpPr>
        <dsp:cNvPr id="0" name=""/>
        <dsp:cNvSpPr/>
      </dsp:nvSpPr>
      <dsp:spPr>
        <a:xfrm rot="5400000">
          <a:off x="-195869" y="1304680"/>
          <a:ext cx="1305798" cy="91405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 dirty="0"/>
        </a:p>
      </dsp:txBody>
      <dsp:txXfrm rot="-5400000">
        <a:off x="1" y="1565841"/>
        <a:ext cx="914059" cy="391739"/>
      </dsp:txXfrm>
    </dsp:sp>
    <dsp:sp modelId="{E04884C3-01D6-457B-9792-E63733D9033B}">
      <dsp:nvSpPr>
        <dsp:cNvPr id="0" name=""/>
        <dsp:cNvSpPr/>
      </dsp:nvSpPr>
      <dsp:spPr>
        <a:xfrm rot="5400000">
          <a:off x="3285285" y="-1262416"/>
          <a:ext cx="848769" cy="5591222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Radiological examination Mammogram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Ultrasound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+/- Biopsy</a:t>
          </a:r>
        </a:p>
      </dsp:txBody>
      <dsp:txXfrm rot="-5400000">
        <a:off x="914059" y="1150243"/>
        <a:ext cx="5549789" cy="765903"/>
      </dsp:txXfrm>
    </dsp:sp>
    <dsp:sp modelId="{214ADA54-416C-4EFD-AC83-C68832EEB78F}">
      <dsp:nvSpPr>
        <dsp:cNvPr id="0" name=""/>
        <dsp:cNvSpPr/>
      </dsp:nvSpPr>
      <dsp:spPr>
        <a:xfrm rot="5400000">
          <a:off x="-195869" y="2411953"/>
          <a:ext cx="1305798" cy="91405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 dirty="0"/>
        </a:p>
      </dsp:txBody>
      <dsp:txXfrm rot="-5400000">
        <a:off x="1" y="2673114"/>
        <a:ext cx="914059" cy="391739"/>
      </dsp:txXfrm>
    </dsp:sp>
    <dsp:sp modelId="{B7FA93C8-2CBC-4346-9229-6692160A7393}">
      <dsp:nvSpPr>
        <dsp:cNvPr id="0" name=""/>
        <dsp:cNvSpPr/>
      </dsp:nvSpPr>
      <dsp:spPr>
        <a:xfrm rot="5400000">
          <a:off x="3285285" y="-155143"/>
          <a:ext cx="848769" cy="5591222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outcome</a:t>
          </a:r>
        </a:p>
      </dsp:txBody>
      <dsp:txXfrm rot="-5400000">
        <a:off x="914059" y="2257516"/>
        <a:ext cx="5549789" cy="765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BEC400-FB88-4FD3-8CBB-CB8F3C9F3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32A9C-02D7-411F-BC11-12868A55FC4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83AA586-C557-4FA2-B3DE-F4A8976420E7}" type="datetimeFigureOut">
              <a:rPr lang="en-US" altLang="en-US"/>
              <a:pPr>
                <a:defRPr/>
              </a:pPr>
              <a:t>9/19/2020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BD04C99-991E-4F1D-8812-6F16439CD6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DEAAAE4-CC79-4E88-B578-031A8A5CB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C9FEF-7332-4536-848D-8A5574B167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FA604-E453-4E85-8D4C-4C8BC71D7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74E864-92AE-488A-AC2D-37B9A2F0F7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09C58F9E-21DA-4799-A580-4769C0402F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E9A0CB2D-7611-42C6-9E2B-C554BC1F23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654A1993-345B-49BE-B6DD-E48B93CE0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7DD79EC-D9C8-4634-A80E-C9A089B86D3B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F6B569E6-DA8D-41C6-90F8-80B5BC472D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39D04674-9E18-4C05-ACD5-61BF335135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337C2FCC-7D0B-491F-9CAB-FE8D7CAC5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C17FFAE-677E-4987-9F19-D5F28B66B0A6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6ECEF275-4598-4012-9038-7A90319A1E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E49D0A02-0306-447C-882B-C5BAFE8F32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A388F102-7726-477A-8CAC-14859D5573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49583F8-EDE0-4294-80FC-78776CDFEFF3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93D52D24-8777-496A-9618-AD9ACF2E70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0518A8C8-38E1-4B85-AA37-31730D4573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30BB4206-BE69-41A9-8D8C-21422D98A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3FCE2CD-48E7-475B-BE3E-C24709E7CD66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357C655D-A6DC-4DB2-9083-EF57298CFB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8EC33A4B-34C1-4759-8ADD-47848C3123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ACF221C6-24DB-412E-9B66-A896282D52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58E27CA-943A-4B77-9056-5D03B354A7A0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>
            <a:extLst>
              <a:ext uri="{FF2B5EF4-FFF2-40B4-BE49-F238E27FC236}">
                <a16:creationId xmlns:a16="http://schemas.microsoft.com/office/drawing/2014/main" id="{3CB347E3-E303-4BCC-BD85-4458A4D352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>
            <a:extLst>
              <a:ext uri="{FF2B5EF4-FFF2-40B4-BE49-F238E27FC236}">
                <a16:creationId xmlns:a16="http://schemas.microsoft.com/office/drawing/2014/main" id="{C912E0C6-9DB4-426D-98BE-291D2221E7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94212" name="Slide Number Placeholder 3">
            <a:extLst>
              <a:ext uri="{FF2B5EF4-FFF2-40B4-BE49-F238E27FC236}">
                <a16:creationId xmlns:a16="http://schemas.microsoft.com/office/drawing/2014/main" id="{9AC620C2-DD2F-4412-BA95-2C4FECF413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6B4A4CE-6F92-4BC0-A8A9-6DE1370D0432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FC857592-548E-4840-A222-0185F20082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222AA5DB-9756-4AA3-854C-8E46CEE2AE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16D3D466-E323-4BB7-8121-30FB63F43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275E3BF-0354-4D85-9DA3-847C41652AC0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C721B06A-8B92-4969-B085-E0FD70005E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5BCB6CA0-48CA-4E81-BCA2-A0130CEEC9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628E8E02-9255-49EA-90F8-33B22AABF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2F5CF0B-DAC7-421A-BED3-0DE940D02166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9D501E6B-D709-4BD5-9ED9-B59A3826D4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6DA8A96B-1F0B-41BA-9CE3-540BD3F5D8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29CCFAC3-D454-438B-AA98-6D14B970B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CFFA729-244D-4414-9C02-CF5C4AA2FB4D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DB0AF61A-AFF9-425E-9AFC-8AA895211B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A48AB53F-13F7-4E2F-942B-C6ADE48C79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0FB3134E-A063-4A47-A1B8-E20E5E776A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0634951-887C-436C-BB86-8C0219B7661B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D9355457-7E2E-4BF6-BC12-31516613EE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75557C43-5702-41C5-96E3-F719C657DB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5373997D-6F40-47DF-989E-F1FE9E87A4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06395D8-F696-4640-ACB8-CBC507DE7A78}" type="slidenum">
              <a:rPr lang="en-US" altLang="en-US"/>
              <a:pPr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A330A528-7373-45A7-9348-66BE9C32D8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39D2024E-04E6-44BF-A054-D0C56EA677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7BE364E9-0BDB-4E9A-935A-503831C0E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D3ADC6-D663-4114-A2AB-99C0D66A8030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>
            <a:extLst>
              <a:ext uri="{FF2B5EF4-FFF2-40B4-BE49-F238E27FC236}">
                <a16:creationId xmlns:a16="http://schemas.microsoft.com/office/drawing/2014/main" id="{16B4E687-58F7-44C8-87C8-66B372C887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>
            <a:extLst>
              <a:ext uri="{FF2B5EF4-FFF2-40B4-BE49-F238E27FC236}">
                <a16:creationId xmlns:a16="http://schemas.microsoft.com/office/drawing/2014/main" id="{BD69824E-0C5A-4A7D-88B7-05D9D6FF65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0356" name="Slide Number Placeholder 3">
            <a:extLst>
              <a:ext uri="{FF2B5EF4-FFF2-40B4-BE49-F238E27FC236}">
                <a16:creationId xmlns:a16="http://schemas.microsoft.com/office/drawing/2014/main" id="{CF1A39B3-8768-42FE-8AF1-48246E7BE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4821838-1B3D-440B-8268-DDC9204E058D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C0240F21-4EC3-47A6-9D6D-E1A249FD74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D6E1CE5A-9B24-413D-B880-A3F25C6A12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578BBE4D-D4BA-4896-A8A3-89666BAAD6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5C89984-8409-4149-891B-25D1F84C3C48}" type="slidenum">
              <a:rPr lang="en-GB" altLang="en-US"/>
              <a:pPr eaLnBrk="1" hangingPunct="1">
                <a:spcBef>
                  <a:spcPct val="0"/>
                </a:spcBef>
              </a:pPr>
              <a:t>36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id="{41BA6F41-0667-46ED-BF8B-0A4DB8C884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id="{A3453193-8483-4FCC-BD5C-391CE44F88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02404" name="Slide Number Placeholder 3">
            <a:extLst>
              <a:ext uri="{FF2B5EF4-FFF2-40B4-BE49-F238E27FC236}">
                <a16:creationId xmlns:a16="http://schemas.microsoft.com/office/drawing/2014/main" id="{0C77B840-6788-45D4-BABB-F8E3DD863A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2691DF4-1740-4037-936D-F641D97E3C55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AC298CC5-ACC1-4EA7-943E-668315F78F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B8AB6E55-42C5-4957-87D9-DE29602600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EF54C10B-5E85-40C4-9E2B-AD69EA3BE6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49BA00B-921D-411B-AE07-3456939A6F74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39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>
            <a:extLst>
              <a:ext uri="{FF2B5EF4-FFF2-40B4-BE49-F238E27FC236}">
                <a16:creationId xmlns:a16="http://schemas.microsoft.com/office/drawing/2014/main" id="{E95EF3F7-350D-4240-AD2D-BCB6B0E3CD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>
            <a:extLst>
              <a:ext uri="{FF2B5EF4-FFF2-40B4-BE49-F238E27FC236}">
                <a16:creationId xmlns:a16="http://schemas.microsoft.com/office/drawing/2014/main" id="{2F64803C-3D9E-483B-ACC0-82330AFAC0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04452" name="Slide Number Placeholder 3">
            <a:extLst>
              <a:ext uri="{FF2B5EF4-FFF2-40B4-BE49-F238E27FC236}">
                <a16:creationId xmlns:a16="http://schemas.microsoft.com/office/drawing/2014/main" id="{8ACF4CDE-8D12-4B5F-B4BB-A9E0000A2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0C54CD1-841F-412B-98C7-021616B2EC35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C9C2249C-4FE6-496C-ABA2-DF20E26C78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D7E6F7F5-FEE7-42FC-B9AA-2A275FF8D5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AF9AC279-229A-4F9C-9278-D6FBBE53F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E04E27E-3847-4388-9ED5-664F2693F095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>
            <a:extLst>
              <a:ext uri="{FF2B5EF4-FFF2-40B4-BE49-F238E27FC236}">
                <a16:creationId xmlns:a16="http://schemas.microsoft.com/office/drawing/2014/main" id="{B7BB3204-5269-4236-B818-1F459E7707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>
            <a:extLst>
              <a:ext uri="{FF2B5EF4-FFF2-40B4-BE49-F238E27FC236}">
                <a16:creationId xmlns:a16="http://schemas.microsoft.com/office/drawing/2014/main" id="{09789340-0E81-4F69-A9C6-2E918B61AE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06500" name="Slide Number Placeholder 3">
            <a:extLst>
              <a:ext uri="{FF2B5EF4-FFF2-40B4-BE49-F238E27FC236}">
                <a16:creationId xmlns:a16="http://schemas.microsoft.com/office/drawing/2014/main" id="{AA7190E8-F527-4965-8D29-512617264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BF8E-562E-4EAB-BBCC-3B035978BFE0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0D30D3AF-59F1-4122-B9D7-8C1246EAF2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C5751155-099F-43E2-B10F-458885AA54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32B969AA-CFA1-40B1-A453-1D8412F90F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71FC602-05DD-4A9F-AF2D-FA7E97467C35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>
            <a:extLst>
              <a:ext uri="{FF2B5EF4-FFF2-40B4-BE49-F238E27FC236}">
                <a16:creationId xmlns:a16="http://schemas.microsoft.com/office/drawing/2014/main" id="{19918C0D-7DDE-4DA2-AEDB-DE4BEEE081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>
            <a:extLst>
              <a:ext uri="{FF2B5EF4-FFF2-40B4-BE49-F238E27FC236}">
                <a16:creationId xmlns:a16="http://schemas.microsoft.com/office/drawing/2014/main" id="{8AE37BF7-2D16-4648-9F95-8DF7B8BD92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08548" name="Slide Number Placeholder 3">
            <a:extLst>
              <a:ext uri="{FF2B5EF4-FFF2-40B4-BE49-F238E27FC236}">
                <a16:creationId xmlns:a16="http://schemas.microsoft.com/office/drawing/2014/main" id="{8FDD0142-A92E-4F17-8510-C195A4782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923B245-CF4C-409A-831F-0427A679E10E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>
            <a:extLst>
              <a:ext uri="{FF2B5EF4-FFF2-40B4-BE49-F238E27FC236}">
                <a16:creationId xmlns:a16="http://schemas.microsoft.com/office/drawing/2014/main" id="{0BC202F7-0DF4-4DF0-9857-036D848057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>
            <a:extLst>
              <a:ext uri="{FF2B5EF4-FFF2-40B4-BE49-F238E27FC236}">
                <a16:creationId xmlns:a16="http://schemas.microsoft.com/office/drawing/2014/main" id="{A1591D37-4BE9-408A-B86B-C283C8215E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9572" name="Slide Number Placeholder 3">
            <a:extLst>
              <a:ext uri="{FF2B5EF4-FFF2-40B4-BE49-F238E27FC236}">
                <a16:creationId xmlns:a16="http://schemas.microsoft.com/office/drawing/2014/main" id="{FC7375BE-7D6C-4927-A485-24E5C8FA14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A2E436E-6A19-41CF-8604-28B9187157F1}" type="slidenum">
              <a:rPr lang="en-US" altLang="en-US"/>
              <a:pPr eaLnBrk="1" hangingPunct="1">
                <a:spcBef>
                  <a:spcPct val="0"/>
                </a:spcBef>
              </a:pPr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22DCD8E2-9852-4A5A-B12B-34D2274D5E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99FEF64F-C3E2-498E-A3D3-1FB0C5E34D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6DFB4273-2AD5-45B8-AB74-48C190C2DE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3210BE2-3B81-4EAD-8FE4-5F5A6F7A6AAD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8D255688-3366-438C-B7AD-3C564D3C78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02DDC642-6E36-44DD-92D0-D0ACCC4172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E257ABAA-53A1-487C-B674-C490A294B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F169CA4-E17B-4B2B-B178-AA87B89AF7FF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D9AD97ED-4AD4-4F49-BFA0-BC3FCAF9E5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1BF34E7A-C984-44A7-AA11-32029FFDA6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8BC7EC80-0B5E-47ED-93D9-D24D9F310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704AF51-608F-4DA4-BEC2-390BC3880B59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2E81AD72-463C-4D0D-93BC-FF69157633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C7CBF851-D497-43F7-9CCD-D1019CE06F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1A3FB9F3-8196-43C6-9533-D07AEFB5B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A098323-586A-45BE-9F6E-AC55CC9CE2B9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2A36F2DF-F32C-465D-BAF4-0A130C5D27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D40027D6-E2AD-4F91-94C6-DC89656B61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9FE56AA3-CFC9-40B2-A6AA-3ED02C375B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0FAFD46-AC38-4EC0-A7EF-02372DBC5A3C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51C3BB09-6047-46B7-9B8E-E347E0BEA1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1F1383BF-9A29-4BCA-934D-63A628F40C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570F2007-339A-48DD-9F9A-E4008006AD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1B44454-4051-43B5-9DB1-42B9E96002CD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1702B126-C566-48F6-A625-ADC5F9241E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7D1AA009-6B26-466C-9B0D-EBAD23BC9C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A2663430-4EA7-478E-8731-07C4F1224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1BE068A-D265-4FC9-A5D2-3C708120BA92}" type="slidenum">
              <a:rPr lang="en-GB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EEF2BD0-39FF-47DA-B7DC-AE6AC75C4A85}"/>
              </a:ext>
            </a:extLst>
          </p:cNvPr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7">
            <a:extLst>
              <a:ext uri="{FF2B5EF4-FFF2-40B4-BE49-F238E27FC236}">
                <a16:creationId xmlns:a16="http://schemas.microsoft.com/office/drawing/2014/main" id="{CC25164A-9503-4529-A824-BC7C65D5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/>
            </a:lvl1pPr>
          </a:lstStyle>
          <a:p>
            <a:pPr>
              <a:defRPr/>
            </a:pPr>
            <a:fld id="{5126B410-BE5C-4D48-9329-E743669CE7AB}" type="datetimeFigureOut">
              <a:rPr lang="en-US" altLang="en-US"/>
              <a:pPr>
                <a:defRPr/>
              </a:pPr>
              <a:t>9/19/2020</a:t>
            </a:fld>
            <a:endParaRPr lang="en-US" altLang="en-US"/>
          </a:p>
        </p:txBody>
      </p:sp>
      <p:sp>
        <p:nvSpPr>
          <p:cNvPr id="6" name="Footer Placeholder 16">
            <a:extLst>
              <a:ext uri="{FF2B5EF4-FFF2-40B4-BE49-F238E27FC236}">
                <a16:creationId xmlns:a16="http://schemas.microsoft.com/office/drawing/2014/main" id="{ED77817D-2F75-4B41-8DE7-A53E5285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849F9272-20BB-45A9-886F-3732B515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fld id="{D12028B1-48A4-4884-B89A-969CA183E6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23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12F70B6-A096-4AE8-9B01-C53160EF9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003DD-8FE4-4734-8460-730241FC0F3C}" type="datetimeFigureOut">
              <a:rPr lang="en-US" altLang="en-US"/>
              <a:pPr>
                <a:defRPr/>
              </a:pPr>
              <a:t>9/19/2020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33DC180-2F2F-4AA8-8A61-20543CCF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95A19D8-0C0F-4A6E-AA5D-F38DF6238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39C36-91BB-426A-BB19-2A5DD00302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12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ACE5A68-96FB-45DA-BB57-15E30A05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69BD-20D5-4F31-AEEE-79CF17B7682F}" type="datetimeFigureOut">
              <a:rPr lang="en-US" altLang="en-US"/>
              <a:pPr>
                <a:defRPr/>
              </a:pPr>
              <a:t>9/19/2020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8537E07-833F-4743-B976-0DAFD2F3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535A3D2-8E90-4C26-B1C8-2FF95269C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3F56B-6336-40B4-B1B2-711DE36ACE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84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689C4-4191-4804-B1EF-0395226F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857434A-3636-4336-A5E3-57EB5A771C88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6CDBE-5511-4E6F-B9E3-262AC9D43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6BB1E-39D7-4B84-AC87-302D127D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B488AA9-446A-4A51-AB48-8E11C56363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389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15649-F3B8-4048-BFB2-DC813CBA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6EF7DC4-5A07-4C00-BF50-388C3AC42E15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CD3CA-FC17-4018-ADD2-A9DBEF3FB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001AD-D4A6-4BD6-BC51-967C5E1B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1130B38-9224-4925-94EA-76A3A2915B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30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990F4-68B9-42A9-A470-D5C2A65B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0D1CFE5-E426-44F6-BABE-AD494DBB8CF4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9C33D-C643-4C2A-A0FF-F7EFFFE6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4E07E-DF2E-4087-AC9B-1120B62D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6486DC8-2D56-40B0-AD87-94DFEBE440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4289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231F9-C1E7-470F-868A-50FF78A2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3750B51-CC44-4B1D-9A0E-6AD12AFB950C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07DF3-DAB2-40A6-8546-2F4985A4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C8C96-E71B-48C2-A5F6-55937DA6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90A5D99-A634-4F46-A193-4EDCAF4A40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273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971DA-BD86-471C-9DC6-7662BC6CC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95E412A-3A0B-4E01-AA93-F5397074B1C4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A78EB9-9272-44AE-ABB0-15D1B239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F7AB7B-842C-4DA0-8227-A89BFEF3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32F5677-4B0A-4D3D-96DD-ADEA90E6B9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7345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AB93B-50FB-4F38-925E-BA78C758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4EAD41F-39F1-47F4-9B67-3FA389C2B126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4DE47-44F6-45AB-8CB1-D8448DB2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79894-CCD8-42A1-8888-5EC769CD1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53D407F-58F7-4993-9F1F-CA3454EA78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0381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E97D70-F099-449C-9496-6D9428867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627D843-310C-45FA-ABAF-5CBAECF58D66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98BF17-4E9D-403B-93EB-E8F9EDC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22E6C-59CF-4C75-9CE9-0374488D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6A337EF-1E8A-48E8-9FE4-3B4A5651CF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8468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7DF41-929F-446A-88B2-B7F801525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9E4A148-9D94-4A37-A0A1-EB2B62D6D982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66DD7-EB19-4931-A32D-416E705D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1A545-EBA9-45AD-ACD1-5170FF41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9A382BF-85E6-4F4D-AAD7-D643BA5C47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231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A4175-FC0A-426B-8E5D-D0BB27B8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8AE98-F42A-4201-885F-1BB5181C8BE7}" type="datetimeFigureOut">
              <a:rPr lang="en-US" altLang="en-US"/>
              <a:pPr>
                <a:defRPr/>
              </a:pPr>
              <a:t>9/19/2020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D6745-8B10-48DA-8A77-180E94AC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1A741-C69E-41AD-B168-873047B0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46F6E-F490-46B9-82A9-1C3AAFE83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07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F77D9-7909-449B-80B6-FBFEF977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8C5BD4F-C824-4870-B329-99C2E90CEF98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32AE8-F6BF-4BB7-8AC6-5707D6E6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30B80-B7CA-4239-9D9D-B59C6B9C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2EEE7D4-4BAA-4B4F-8571-28384F2C2B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1543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9B339-55DC-4BED-89A8-70315BCF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38A0836-4268-4010-8D62-99C0FBB9B730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B13B8-9FBF-4FB6-B066-C0A30493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27418-D10B-47BD-B297-CA1D00CE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E23B0FC-FF69-4F5D-A7B8-C797989A33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6203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8B7B2-95F6-4CB8-B36D-A1D229616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B564191-5637-48DB-8A8E-983FC1A4FED1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6C925-28FC-4248-9697-4FBC462F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2428C-B4E4-4942-A884-720C460D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7B81906-0656-451C-AD66-D128966813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324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B465F-DF0E-4F38-82BF-5E8C1617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578B280-51D5-4CBA-8EC9-CCCEB7CE38C1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925F8-28BB-4413-B943-1C77285A8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7822C-E0B4-451D-BC3E-41C21A87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6063EED-98DC-48B9-BEA6-EF89F0067D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380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830FF-9865-426A-9717-9574CE95E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4CF9014-B1FF-4A1D-98A4-1673CB367633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C07C7-4C13-4273-88C8-2A4357C5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7E497-D455-4B72-AAED-7CCA5179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85D5BF1-9C2E-4CE0-8A39-CE9D7486FE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6104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157E3-E606-4508-AB76-F365EA68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24538BA-3C2E-48DD-A6FC-194BAC845148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4CBD3-F356-4EBC-857A-1EE69B20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7E7F9-0242-483F-B009-8DC0C6EE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BAE64BA-71DC-4655-96FA-74BF705CFD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8509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6841C-7E74-4D94-A16C-E93F28C5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CA2F000-952F-4AF3-ACF8-20CE8607932E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5D590-97B8-4DF2-A049-00EA3F28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E98AC-42CF-4954-9876-F3AF7425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3BBA965-8F5E-4E81-88E6-7DDD45890C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1443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5383B6-B724-41FA-95C0-EE664453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6E34020-B3D6-4563-A4CA-F8F236FBFAE5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5A5BE8-B218-4CE8-B2A7-77FB86546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1D106-AC4F-49BD-B429-CD2FDDA4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21E7189-9877-407F-9F6F-1E110AD948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2993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B6D69-0061-459D-B2B0-183FA4337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CF1BBDF-BF41-474B-8969-072D67EF90B2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745D1-7354-4B8F-A4DA-264661A1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B1286-BFD9-498A-AE3F-F742CAB1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2A44D92-0010-433D-9690-9927F8DA7B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0951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3E5295-BD7E-4448-99CB-4981B1E6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70A97F3-C113-49AD-9868-BD50AF01EE54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0CF75-E017-4A4E-9EA4-D0EB09ED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A9E41-130C-4CA0-AE30-0FB6529A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A36CB08-BE7B-44F5-BB0E-F79268B6AD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15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B194C9-5E37-4ACA-A3A2-6CE02E22B600}"/>
              </a:ext>
            </a:extLst>
          </p:cNvPr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A9F066B-30F6-4B93-8570-96D57C15D21D}"/>
              </a:ext>
            </a:extLst>
          </p:cNvPr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19A765-5067-4C7B-92C2-8B9C8EEAE265}"/>
              </a:ext>
            </a:extLst>
          </p:cNvPr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0EF1D3-39B1-4D76-A505-6C6EE0879457}"/>
              </a:ext>
            </a:extLst>
          </p:cNvPr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24E546-F213-4C32-ACD3-49C8BFABBF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C78EF-CD32-4DB6-BCC3-C6DCA92653AA}" type="datetimeFigureOut">
              <a:rPr lang="en-US" altLang="en-US"/>
              <a:pPr>
                <a:defRPr/>
              </a:pPr>
              <a:t>9/19/2020</a:t>
            </a:fld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1678800-D600-4644-9A53-4FD17AE5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BA90F54-C0F2-4E2B-B728-F7732369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fld id="{DF23E15C-9773-4D02-960C-5BBAF4CBD1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678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EB64B-EDCC-4B1E-ABE7-E17F3E435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897E23C-8B0E-4C48-9622-8227E01357B8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5C7D3-F5CA-40E5-B0C6-902ECA70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74CA6-BECB-4EE5-B8E1-F4D36B69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61EF21D-BF8F-4EDB-ABBC-A462D385D7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0767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5129D-5D34-448F-A7E6-1C059F1B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37F3246-838A-4EF8-B7AC-DC4B202C770D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306F1-8109-49CF-B81D-12F44546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43448-F3A4-4B22-9E35-225462D4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8942F67-4872-4AB1-9B3C-9E086B9331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1909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05EB6-C90A-4BD5-8803-D4DE331B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1E39480-5C41-4B07-AC14-80453CC29FB5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38EF2-8103-45D6-A385-1F3B4C37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4B016-8182-4B36-8AC1-4B0EA987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FD825A3-302E-480E-8E54-81C51F25A0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4826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D16E6-723D-472A-A3BA-E7C9B9C0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A0CDE76-9EFA-45D1-9D67-34D1DC5F7180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DB9CD-3FBC-4629-B0AF-276C0CF78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8DC50-DC67-41B5-9E83-D669D9BD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CA70AC4-3C0B-4EEE-8DCF-CD0CB552C3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137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A480C70-1832-4A63-9650-7B32C1400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21F0-97AF-429C-A7F7-45C73C9D99D7}" type="datetimeFigureOut">
              <a:rPr lang="en-US" altLang="en-US"/>
              <a:pPr>
                <a:defRPr/>
              </a:pPr>
              <a:t>9/19/2020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F5B8773-2E15-4EC5-A81D-309E7B5B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2310550-AA57-4A62-B98C-0083AAAE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2161C-DC1A-49B8-88E6-AD6AC583A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48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9C834-04CE-4D7F-9E31-2C312AD3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4337F-893C-45E5-9753-25E11C3DFBB3}" type="datetimeFigureOut">
              <a:rPr lang="en-US" altLang="en-US"/>
              <a:pPr>
                <a:defRPr/>
              </a:pPr>
              <a:t>9/19/2020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C535E3-7198-4E24-9FA6-A03236DD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FF4D4F-49EE-4478-86D4-B71E0F38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fld id="{57531613-D33F-44CE-BDC3-E73E13776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167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19187CE0-AAF9-402C-9461-5FBFA97D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85DB-EFBC-479C-9484-A2A9A15A5D57}" type="datetimeFigureOut">
              <a:rPr lang="en-US" altLang="en-US"/>
              <a:pPr>
                <a:defRPr/>
              </a:pPr>
              <a:t>9/19/2020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2F31FAE-CB6F-4831-9C8A-FB2DA714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4EAEB6F1-B2DF-4204-9DB9-0DAD1ACA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9A04E-D5E0-4E61-AF55-EBDA8E2B8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24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D09D3214-4575-4A96-9CDC-1771F819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804E-E707-4511-85AD-F6EA8AE5FEC6}" type="datetimeFigureOut">
              <a:rPr lang="en-US" altLang="en-US"/>
              <a:pPr>
                <a:defRPr/>
              </a:pPr>
              <a:t>9/19/2020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B1B77-7144-4A58-94C8-9C015643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EF69C9A6-4905-468E-AC1D-315AE0CD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5E0AC-5B9F-45C4-A1B3-26D522379A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21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6C5C2-CD26-4C3F-BCA5-1F30FDFEC5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AF5FFB4-7BC5-43D7-B128-A22E3FB12FC3}" type="datetimeFigureOut">
              <a:rPr lang="en-US" altLang="en-US"/>
              <a:pPr>
                <a:defRPr/>
              </a:pPr>
              <a:t>9/19/2020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9A707-3F57-4824-A29C-5FEA9511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951E7-A3C4-486C-AA69-E772F3A3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fld id="{8E15B35C-4B75-4032-9A28-A10D5F1EC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741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0F074-3CBC-4F6B-9628-3A546F19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993D600-AA97-4DEA-996B-DA983B1319AC}" type="datetimeFigureOut">
              <a:rPr lang="en-US" altLang="en-US"/>
              <a:pPr>
                <a:defRPr/>
              </a:pPr>
              <a:t>9/19/2020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4FBA0-7549-4FEC-BBF6-22EBA9D4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CCC72-8CCD-42BF-8985-19F6AA7F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fld id="{B6293FBF-6EEF-4716-9CB5-A2DD5D26F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540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544B796-7847-4718-A8BA-F43253392F79}"/>
              </a:ext>
            </a:extLst>
          </p:cNvPr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0B0F8-9C3F-4690-AD47-82B8001F47EA}"/>
              </a:ext>
            </a:extLst>
          </p:cNvPr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9D7055-CA9D-42C0-A43B-DFD17485FBFC}"/>
              </a:ext>
            </a:extLst>
          </p:cNvPr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B7C0ED71-A33C-4457-AB30-C2DCDE15D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0" name="Text Placeholder 12">
            <a:extLst>
              <a:ext uri="{FF2B5EF4-FFF2-40B4-BE49-F238E27FC236}">
                <a16:creationId xmlns:a16="http://schemas.microsoft.com/office/drawing/2014/main" id="{3225B568-1302-455B-B416-61CE511FF3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A0039E9-8179-4B74-BC88-37958BCB4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B57B423F-DB66-4938-ADC3-80F0AD37E981}" type="datetimeFigureOut">
              <a:rPr lang="en-US" altLang="en-US"/>
              <a:pPr>
                <a:defRPr/>
              </a:pPr>
              <a:t>9/19/2020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42BB5-4BCD-4BCF-A449-D329FC8C3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22377F9-7C34-498F-8D12-FD2906862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fld id="{7D2E2AE4-9FAD-4907-88E7-03D2ABFCF2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68" r:id="rId4"/>
    <p:sldLayoutId id="2147484076" r:id="rId5"/>
    <p:sldLayoutId id="2147484069" r:id="rId6"/>
    <p:sldLayoutId id="2147484070" r:id="rId7"/>
    <p:sldLayoutId id="2147484077" r:id="rId8"/>
    <p:sldLayoutId id="2147484078" r:id="rId9"/>
    <p:sldLayoutId id="2147484071" r:id="rId10"/>
    <p:sldLayoutId id="2147484072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ＭＳ Ｐゴシック" charset="0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ea typeface="ＭＳ Ｐゴシック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ea typeface="ＭＳ Ｐゴシック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ea typeface="ＭＳ Ｐゴシック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ea typeface="ＭＳ Ｐゴシック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5AA27E3-151B-4AA5-9279-A71AA8DA32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0CCD46CE-0210-4347-B630-C441CC3A7D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2AA56-79D7-4010-B157-87B390A8F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686FE1E8-FBF4-4578-978C-7C2B0A49DB08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E115A-46C4-4C73-8BB2-4D4C8A12E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9A25B-6169-46F9-A543-01DDAF38F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A43F354-1F65-47A2-B4E1-E2BBB81C5D5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AA6C4CB7-7229-43F0-9817-DDE34811FA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FCF7E829-F4AB-444F-B500-67B4A1C599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A3631-DD69-4033-B45D-72D1EB1A9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71437ACF-6C49-41BA-A8FC-C2348C649085}" type="datetimeFigureOut">
              <a:rPr lang="en-GB"/>
              <a:pPr>
                <a:defRPr/>
              </a:pPr>
              <a:t>19/09/2020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5C296-8EFC-4CE9-8C2F-3495BD969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B4351-4609-4BC1-AF35-065FED390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F68EE8D-CC6B-4667-8631-524C8DDB285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 /><Relationship Id="rId3" Type="http://schemas.openxmlformats.org/officeDocument/2006/relationships/image" Target="../media/image2.png" /><Relationship Id="rId7" Type="http://schemas.openxmlformats.org/officeDocument/2006/relationships/diagramLayout" Target="../diagrams/layout1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3.xml" /><Relationship Id="rId6" Type="http://schemas.openxmlformats.org/officeDocument/2006/relationships/diagramData" Target="../diagrams/data1.xml" /><Relationship Id="rId11" Type="http://schemas.openxmlformats.org/officeDocument/2006/relationships/image" Target="../media/image3.jpeg" /><Relationship Id="rId5" Type="http://schemas.openxmlformats.org/officeDocument/2006/relationships/image" Target="../media/image9.png" /><Relationship Id="rId10" Type="http://schemas.microsoft.com/office/2007/relationships/diagramDrawing" Target="../diagrams/drawing1.xml" /><Relationship Id="rId4" Type="http://schemas.openxmlformats.org/officeDocument/2006/relationships/image" Target="../media/image8.png" /><Relationship Id="rId9" Type="http://schemas.openxmlformats.org/officeDocument/2006/relationships/diagramColors" Target="../diagrams/colors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3.xml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notesSlide" Target="../notesSlides/notesSlide7.xml" /><Relationship Id="rId7" Type="http://schemas.openxmlformats.org/officeDocument/2006/relationships/oleObject" Target="../embeddings/oleObject1.bin" /><Relationship Id="rId2" Type="http://schemas.openxmlformats.org/officeDocument/2006/relationships/slideLayout" Target="../slideLayouts/slideLayout13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12.jpeg" /><Relationship Id="rId5" Type="http://schemas.openxmlformats.org/officeDocument/2006/relationships/image" Target="../media/image8.png" /><Relationship Id="rId4" Type="http://schemas.openxmlformats.org/officeDocument/2006/relationships/image" Target="../media/image2.pn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3.xml" /><Relationship Id="rId5" Type="http://schemas.openxmlformats.org/officeDocument/2006/relationships/image" Target="../media/image12.jpeg" /><Relationship Id="rId4" Type="http://schemas.openxmlformats.org/officeDocument/2006/relationships/image" Target="../media/image8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3.jpeg" /><Relationship Id="rId5" Type="http://schemas.openxmlformats.org/officeDocument/2006/relationships/image" Target="../media/image12.jpeg" /><Relationship Id="rId4" Type="http://schemas.openxmlformats.org/officeDocument/2006/relationships/image" Target="../media/image8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14.jpeg" /><Relationship Id="rId5" Type="http://schemas.openxmlformats.org/officeDocument/2006/relationships/image" Target="../media/image12.jpeg" /><Relationship Id="rId4" Type="http://schemas.openxmlformats.org/officeDocument/2006/relationships/image" Target="../media/image8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 /><Relationship Id="rId3" Type="http://schemas.openxmlformats.org/officeDocument/2006/relationships/image" Target="../media/image2.png" /><Relationship Id="rId7" Type="http://schemas.openxmlformats.org/officeDocument/2006/relationships/image" Target="../media/image16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15.jpeg" /><Relationship Id="rId5" Type="http://schemas.openxmlformats.org/officeDocument/2006/relationships/image" Target="../media/image12.jpeg" /><Relationship Id="rId4" Type="http://schemas.openxmlformats.org/officeDocument/2006/relationships/image" Target="../media/image8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3.xml" /><Relationship Id="rId5" Type="http://schemas.openxmlformats.org/officeDocument/2006/relationships/image" Target="../media/image12.jpeg" /><Relationship Id="rId4" Type="http://schemas.openxmlformats.org/officeDocument/2006/relationships/image" Target="../media/image8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12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18.jpeg" /><Relationship Id="rId5" Type="http://schemas.openxmlformats.org/officeDocument/2006/relationships/image" Target="../media/image17.jpeg" /><Relationship Id="rId4" Type="http://schemas.openxmlformats.org/officeDocument/2006/relationships/image" Target="../media/image8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3.xml" /><Relationship Id="rId5" Type="http://schemas.openxmlformats.org/officeDocument/2006/relationships/image" Target="../media/image19.jpeg" /><Relationship Id="rId4" Type="http://schemas.openxmlformats.org/officeDocument/2006/relationships/image" Target="../media/image8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3.xml" /><Relationship Id="rId5" Type="http://schemas.openxmlformats.org/officeDocument/2006/relationships/image" Target="../media/image3.jpeg" /><Relationship Id="rId4" Type="http://schemas.openxmlformats.org/officeDocument/2006/relationships/image" Target="../media/image8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3.xml" /><Relationship Id="rId5" Type="http://schemas.openxmlformats.org/officeDocument/2006/relationships/image" Target="../media/image3.jpeg" /><Relationship Id="rId4" Type="http://schemas.openxmlformats.org/officeDocument/2006/relationships/image" Target="../media/image8.png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jpeg" /><Relationship Id="rId4" Type="http://schemas.openxmlformats.org/officeDocument/2006/relationships/image" Target="../media/image26.png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4.xml" /><Relationship Id="rId6" Type="http://schemas.openxmlformats.org/officeDocument/2006/relationships/image" Target="../media/image3.jpeg" /><Relationship Id="rId5" Type="http://schemas.openxmlformats.org/officeDocument/2006/relationships/image" Target="../media/image12.jpeg" /><Relationship Id="rId4" Type="http://schemas.openxmlformats.org/officeDocument/2006/relationships/image" Target="../media/image8.png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4.xml" /><Relationship Id="rId6" Type="http://schemas.openxmlformats.org/officeDocument/2006/relationships/image" Target="../media/image3.jpeg" /><Relationship Id="rId5" Type="http://schemas.openxmlformats.org/officeDocument/2006/relationships/image" Target="../media/image12.jpeg" /><Relationship Id="rId4" Type="http://schemas.openxmlformats.org/officeDocument/2006/relationships/image" Target="../media/image8.pn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4.xml" /><Relationship Id="rId6" Type="http://schemas.openxmlformats.org/officeDocument/2006/relationships/image" Target="../media/image3.jpeg" /><Relationship Id="rId5" Type="http://schemas.openxmlformats.org/officeDocument/2006/relationships/image" Target="../media/image12.jpeg" /><Relationship Id="rId4" Type="http://schemas.openxmlformats.org/officeDocument/2006/relationships/image" Target="../media/image8.png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4.xml" /><Relationship Id="rId6" Type="http://schemas.openxmlformats.org/officeDocument/2006/relationships/image" Target="../media/image3.jpeg" /><Relationship Id="rId5" Type="http://schemas.openxmlformats.org/officeDocument/2006/relationships/image" Target="../media/image12.jpeg" /><Relationship Id="rId4" Type="http://schemas.openxmlformats.org/officeDocument/2006/relationships/image" Target="../media/image8.png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4.xml" /><Relationship Id="rId6" Type="http://schemas.openxmlformats.org/officeDocument/2006/relationships/image" Target="../media/image3.jpeg" /><Relationship Id="rId5" Type="http://schemas.openxmlformats.org/officeDocument/2006/relationships/image" Target="../media/image12.jpeg" /><Relationship Id="rId4" Type="http://schemas.openxmlformats.org/officeDocument/2006/relationships/image" Target="../media/image8.png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4.xml" /><Relationship Id="rId6" Type="http://schemas.openxmlformats.org/officeDocument/2006/relationships/image" Target="../media/image3.jpeg" /><Relationship Id="rId5" Type="http://schemas.openxmlformats.org/officeDocument/2006/relationships/image" Target="../media/image12.jpeg" /><Relationship Id="rId4" Type="http://schemas.openxmlformats.org/officeDocument/2006/relationships/image" Target="../media/image8.png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4.xml" /><Relationship Id="rId6" Type="http://schemas.openxmlformats.org/officeDocument/2006/relationships/image" Target="../media/image3.jpeg" /><Relationship Id="rId5" Type="http://schemas.openxmlformats.org/officeDocument/2006/relationships/image" Target="../media/image12.jpeg" /><Relationship Id="rId4" Type="http://schemas.openxmlformats.org/officeDocument/2006/relationships/image" Target="../media/image8.png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3" Type="http://schemas.openxmlformats.org/officeDocument/2006/relationships/image" Target="../media/image2.png" /><Relationship Id="rId7" Type="http://schemas.openxmlformats.org/officeDocument/2006/relationships/image" Target="../media/image6.wmf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5.jpeg" /><Relationship Id="rId5" Type="http://schemas.openxmlformats.org/officeDocument/2006/relationships/image" Target="../media/image4.png" /><Relationship Id="rId4" Type="http://schemas.openxmlformats.org/officeDocument/2006/relationships/image" Target="../media/image3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3.jpeg" /><Relationship Id="rId5" Type="http://schemas.openxmlformats.org/officeDocument/2006/relationships/image" Target="../media/image7.jpeg" /><Relationship Id="rId4" Type="http://schemas.openxmlformats.org/officeDocument/2006/relationships/image" Target="../media/image8.pn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5EC8-0526-448B-886C-7B90EFD76B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GB" sz="4000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Breast Cancer Update </a:t>
            </a:r>
            <a:br>
              <a:rPr lang="en-GB" sz="4000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</a:br>
            <a:r>
              <a:rPr lang="en-GB" sz="4000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for Primary Care</a:t>
            </a:r>
            <a:endParaRPr lang="en-US" sz="4000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9F864-9BA0-4D12-ABA3-F723FFCFB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544" y="3140968"/>
            <a:ext cx="8062912" cy="3240360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GB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GB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GB" sz="24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2400" dirty="0">
                <a:ea typeface="+mn-ea"/>
              </a:rPr>
              <a:t>Dr Angela Esiwe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2400" dirty="0">
                <a:ea typeface="+mn-ea"/>
              </a:rPr>
              <a:t>Salaried G.P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2400" dirty="0">
                <a:ea typeface="+mn-ea"/>
              </a:rPr>
              <a:t>MRCGP,MRCGP,MRFSRH (1),DFSRH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2400" dirty="0">
                <a:ea typeface="+mn-ea"/>
              </a:rPr>
              <a:t>Swingbridge surgery, Grantham.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2400" dirty="0">
                <a:ea typeface="+mn-ea"/>
              </a:rPr>
              <a:t>24/6/20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GB" sz="24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361D5A-F023-4588-8DE3-CE62DFC00BFC}"/>
              </a:ext>
            </a:extLst>
          </p:cNvPr>
          <p:cNvSpPr/>
          <p:nvPr/>
        </p:nvSpPr>
        <p:spPr>
          <a:xfrm>
            <a:off x="-36513" y="6392863"/>
            <a:ext cx="9180513" cy="495300"/>
          </a:xfrm>
          <a:prstGeom prst="rect">
            <a:avLst/>
          </a:prstGeom>
          <a:solidFill>
            <a:srgbClr val="FAB4D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1987" name="Picture 5" descr="~AUT0000">
            <a:extLst>
              <a:ext uri="{FF2B5EF4-FFF2-40B4-BE49-F238E27FC236}">
                <a16:creationId xmlns:a16="http://schemas.microsoft.com/office/drawing/2014/main" id="{FE24B499-AFF1-4F97-B00C-55AB7DFB7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"/>
          <a:stretch>
            <a:fillRect/>
          </a:stretch>
        </p:blipFill>
        <p:spPr bwMode="auto">
          <a:xfrm>
            <a:off x="34925" y="6435725"/>
            <a:ext cx="4333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E232C4-F918-40CB-8257-157E8861D3EA}"/>
              </a:ext>
            </a:extLst>
          </p:cNvPr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 w="38100">
            <a:solidFill>
              <a:srgbClr val="FAB4D4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948BCB8D-7EF2-4B85-9414-85F333AF85CF}"/>
              </a:ext>
            </a:extLst>
          </p:cNvPr>
          <p:cNvSpPr/>
          <p:nvPr/>
        </p:nvSpPr>
        <p:spPr>
          <a:xfrm>
            <a:off x="8932863" y="1104900"/>
            <a:ext cx="79375" cy="73025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89836BB-69E1-4650-94B2-CD13469833FD}"/>
              </a:ext>
            </a:extLst>
          </p:cNvPr>
          <p:cNvSpPr/>
          <p:nvPr/>
        </p:nvSpPr>
        <p:spPr>
          <a:xfrm>
            <a:off x="147638" y="1087438"/>
            <a:ext cx="79375" cy="71437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1991" name="Content Placeholder 13">
            <a:extLst>
              <a:ext uri="{FF2B5EF4-FFF2-40B4-BE49-F238E27FC236}">
                <a16:creationId xmlns:a16="http://schemas.microsoft.com/office/drawing/2014/main" id="{4306088E-A2B8-40FA-85D2-8A17CA94F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8936" r="58710" b="16779"/>
          <a:stretch>
            <a:fillRect/>
          </a:stretch>
        </p:blipFill>
        <p:spPr>
          <a:xfrm>
            <a:off x="8734425" y="6392863"/>
            <a:ext cx="369888" cy="454025"/>
          </a:xfrm>
        </p:spPr>
      </p:pic>
      <p:sp>
        <p:nvSpPr>
          <p:cNvPr id="41992" name="Title 5">
            <a:extLst>
              <a:ext uri="{FF2B5EF4-FFF2-40B4-BE49-F238E27FC236}">
                <a16:creationId xmlns:a16="http://schemas.microsoft.com/office/drawing/2014/main" id="{B579448C-2B1E-4145-883C-7BBDAB74C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NEW REFERRAL CLINIC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2A6F7-E75D-4F17-A2FE-E54C5BB452B4}"/>
              </a:ext>
            </a:extLst>
          </p:cNvPr>
          <p:cNvSpPr txBox="1"/>
          <p:nvPr/>
        </p:nvSpPr>
        <p:spPr>
          <a:xfrm>
            <a:off x="2051050" y="4984750"/>
            <a:ext cx="4105275" cy="1476375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Patient discharged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BIOPSY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Patient suitable for results by letter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Patient come back for results/ COVID pathway results by phone</a:t>
            </a:r>
          </a:p>
        </p:txBody>
      </p:sp>
      <p:pic>
        <p:nvPicPr>
          <p:cNvPr id="41994" name="Picture 14">
            <a:extLst>
              <a:ext uri="{FF2B5EF4-FFF2-40B4-BE49-F238E27FC236}">
                <a16:creationId xmlns:a16="http://schemas.microsoft.com/office/drawing/2014/main" id="{F69F87EF-90AE-42A1-BF4B-595FE4433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1449388"/>
            <a:ext cx="1376362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4EB1813F-41E9-4CC4-B64B-797EA6D22548}"/>
              </a:ext>
            </a:extLst>
          </p:cNvPr>
          <p:cNvGraphicFramePr/>
          <p:nvPr/>
        </p:nvGraphicFramePr>
        <p:xfrm>
          <a:off x="323528" y="1414544"/>
          <a:ext cx="6505282" cy="3523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1996" name="Picture 2" descr="W:\Logos\nuh.jpg">
            <a:extLst>
              <a:ext uri="{FF2B5EF4-FFF2-40B4-BE49-F238E27FC236}">
                <a16:creationId xmlns:a16="http://schemas.microsoft.com/office/drawing/2014/main" id="{51474DE2-3109-4632-89CC-D95206EAB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53175"/>
            <a:ext cx="457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E4350848-6BDA-4A6B-B382-17E5F90E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Opportunity for breast awareness</a:t>
            </a:r>
          </a:p>
        </p:txBody>
      </p:sp>
      <p:pic>
        <p:nvPicPr>
          <p:cNvPr id="43011" name="General Breast Exam Video Only.mp4">
            <a:hlinkClick r:id="" action="ppaction://media"/>
            <a:extLst>
              <a:ext uri="{FF2B5EF4-FFF2-40B4-BE49-F238E27FC236}">
                <a16:creationId xmlns:a16="http://schemas.microsoft.com/office/drawing/2014/main" id="{4275970C-8083-4245-9D30-1F8905467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8" y="1882775"/>
            <a:ext cx="8135937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D3996D-0039-4C22-8737-403223ABDC28}"/>
              </a:ext>
            </a:extLst>
          </p:cNvPr>
          <p:cNvSpPr/>
          <p:nvPr/>
        </p:nvSpPr>
        <p:spPr>
          <a:xfrm>
            <a:off x="-36513" y="6392863"/>
            <a:ext cx="9180513" cy="495300"/>
          </a:xfrm>
          <a:prstGeom prst="rect">
            <a:avLst/>
          </a:prstGeom>
          <a:solidFill>
            <a:srgbClr val="FAB4D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4035" name="Picture 5" descr="~AUT0000">
            <a:extLst>
              <a:ext uri="{FF2B5EF4-FFF2-40B4-BE49-F238E27FC236}">
                <a16:creationId xmlns:a16="http://schemas.microsoft.com/office/drawing/2014/main" id="{21A884FF-470A-42AA-8D10-D8C3A1A8A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"/>
          <a:stretch>
            <a:fillRect/>
          </a:stretch>
        </p:blipFill>
        <p:spPr bwMode="auto">
          <a:xfrm>
            <a:off x="34925" y="6435725"/>
            <a:ext cx="4333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3685CE-978C-409A-BD65-685F6ED092D1}"/>
              </a:ext>
            </a:extLst>
          </p:cNvPr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 w="38100">
            <a:solidFill>
              <a:srgbClr val="FAB4D4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535D7349-DF07-4F4B-8A2C-D5D6727136B8}"/>
              </a:ext>
            </a:extLst>
          </p:cNvPr>
          <p:cNvSpPr/>
          <p:nvPr/>
        </p:nvSpPr>
        <p:spPr>
          <a:xfrm>
            <a:off x="8932863" y="1104900"/>
            <a:ext cx="79375" cy="73025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3DB2DCC3-D997-44BF-93BE-C7B8AE1CC487}"/>
              </a:ext>
            </a:extLst>
          </p:cNvPr>
          <p:cNvSpPr/>
          <p:nvPr/>
        </p:nvSpPr>
        <p:spPr>
          <a:xfrm>
            <a:off x="147638" y="1087438"/>
            <a:ext cx="79375" cy="71437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4039" name="Content Placeholder 13">
            <a:extLst>
              <a:ext uri="{FF2B5EF4-FFF2-40B4-BE49-F238E27FC236}">
                <a16:creationId xmlns:a16="http://schemas.microsoft.com/office/drawing/2014/main" id="{074EFE10-E2D2-478D-9790-72F491212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8936" r="58710" b="16779"/>
          <a:stretch>
            <a:fillRect/>
          </a:stretch>
        </p:blipFill>
        <p:spPr>
          <a:xfrm>
            <a:off x="8734425" y="6392863"/>
            <a:ext cx="369888" cy="4540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7A861D-D450-46CF-8193-045783F5E13D}"/>
              </a:ext>
            </a:extLst>
          </p:cNvPr>
          <p:cNvSpPr txBox="1"/>
          <p:nvPr/>
        </p:nvSpPr>
        <p:spPr>
          <a:xfrm>
            <a:off x="455613" y="1773238"/>
            <a:ext cx="83518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4041" name="Title 5">
            <a:extLst>
              <a:ext uri="{FF2B5EF4-FFF2-40B4-BE49-F238E27FC236}">
                <a16:creationId xmlns:a16="http://schemas.microsoft.com/office/drawing/2014/main" id="{ED99F07C-EEE0-4612-BC39-0BD34E1A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PAIN</a:t>
            </a:r>
          </a:p>
        </p:txBody>
      </p:sp>
      <p:pic>
        <p:nvPicPr>
          <p:cNvPr id="44042" name="Picture 2" descr="Image result for the good the bad and the ugly">
            <a:extLst>
              <a:ext uri="{FF2B5EF4-FFF2-40B4-BE49-F238E27FC236}">
                <a16:creationId xmlns:a16="http://schemas.microsoft.com/office/drawing/2014/main" id="{3285C25D-D8D5-45BB-BF6D-3A10A863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78"/>
          <a:stretch>
            <a:fillRect/>
          </a:stretch>
        </p:blipFill>
        <p:spPr bwMode="auto">
          <a:xfrm>
            <a:off x="7415213" y="165100"/>
            <a:ext cx="1055687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19E98C-AF84-4290-B0A1-EAF0206296BD}"/>
              </a:ext>
            </a:extLst>
          </p:cNvPr>
          <p:cNvSpPr txBox="1"/>
          <p:nvPr/>
        </p:nvSpPr>
        <p:spPr>
          <a:xfrm>
            <a:off x="539750" y="1449388"/>
            <a:ext cx="67691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&lt; 40  Clinical examination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&gt; 40 Screening mammogram (if not in the last 12 months)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8292D1-8815-4E06-A35E-3976E8A8BC3D}"/>
              </a:ext>
            </a:extLst>
          </p:cNvPr>
          <p:cNvSpPr txBox="1"/>
          <p:nvPr/>
        </p:nvSpPr>
        <p:spPr>
          <a:xfrm>
            <a:off x="187325" y="2349500"/>
            <a:ext cx="87455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Breast pain alone is not usually a sign of breast cancer and is much more likely to be either a benign breast condition or chest wall pain due to other factors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Cyclical breast pain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Non-cyclical breast pain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Chest wall pain- 88% of cases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8B3186-CBF5-4988-BADB-81047E6FBEB1}"/>
              </a:ext>
            </a:extLst>
          </p:cNvPr>
          <p:cNvSpPr txBox="1"/>
          <p:nvPr/>
        </p:nvSpPr>
        <p:spPr>
          <a:xfrm>
            <a:off x="2159000" y="6472238"/>
            <a:ext cx="482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  <a:ea typeface="+mn-ea"/>
              </a:rPr>
              <a:t>Just pain: immediate referral not necessary!</a:t>
            </a:r>
          </a:p>
        </p:txBody>
      </p:sp>
      <p:graphicFrame>
        <p:nvGraphicFramePr>
          <p:cNvPr id="44046" name="Chart 14">
            <a:extLst>
              <a:ext uri="{FF2B5EF4-FFF2-40B4-BE49-F238E27FC236}">
                <a16:creationId xmlns:a16="http://schemas.microsoft.com/office/drawing/2014/main" id="{6C83BFD2-A687-45DF-82AD-BAF079908A54}"/>
              </a:ext>
            </a:extLst>
          </p:cNvPr>
          <p:cNvGraphicFramePr>
            <a:graphicFrameLocks/>
          </p:cNvGraphicFramePr>
          <p:nvPr/>
        </p:nvGraphicFramePr>
        <p:xfrm>
          <a:off x="3543300" y="3052763"/>
          <a:ext cx="5459413" cy="298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r:id="rId7" imgW="0" imgH="0" progId="Excel.Chart.8">
                  <p:embed/>
                </p:oleObj>
              </mc:Choice>
              <mc:Fallback>
                <p:oleObj r:id="rId7" imgW="0" imgH="0" progId="Excel.Chart.8">
                  <p:embed/>
                  <p:pic>
                    <p:nvPicPr>
                      <p:cNvPr id="44046" name="Chart 14">
                        <a:extLst>
                          <a:ext uri="{FF2B5EF4-FFF2-40B4-BE49-F238E27FC236}">
                            <a16:creationId xmlns:a16="http://schemas.microsoft.com/office/drawing/2014/main" id="{6C83BFD2-A687-45DF-82AD-BAF079908A5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3052763"/>
                        <a:ext cx="5459413" cy="298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0347E8D-7C6F-404E-ADB9-772A3F60B0CE}"/>
              </a:ext>
            </a:extLst>
          </p:cNvPr>
          <p:cNvSpPr/>
          <p:nvPr/>
        </p:nvSpPr>
        <p:spPr>
          <a:xfrm>
            <a:off x="323850" y="1449388"/>
            <a:ext cx="6335713" cy="755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3994C761-FE83-430E-A829-3FCC4785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LS breast pain video</a:t>
            </a:r>
          </a:p>
        </p:txBody>
      </p:sp>
      <p:pic>
        <p:nvPicPr>
          <p:cNvPr id="45059" name="Breast Pain Video Only.mp4">
            <a:hlinkClick r:id="" action="ppaction://media"/>
            <a:extLst>
              <a:ext uri="{FF2B5EF4-FFF2-40B4-BE49-F238E27FC236}">
                <a16:creationId xmlns:a16="http://schemas.microsoft.com/office/drawing/2014/main" id="{D5072F27-4290-4C3C-AF96-F77E96483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8" y="1952625"/>
            <a:ext cx="8135937" cy="45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~AUT0000">
            <a:extLst>
              <a:ext uri="{FF2B5EF4-FFF2-40B4-BE49-F238E27FC236}">
                <a16:creationId xmlns:a16="http://schemas.microsoft.com/office/drawing/2014/main" id="{901905B2-9DB3-4771-8309-9F80A05B2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"/>
          <a:stretch>
            <a:fillRect/>
          </a:stretch>
        </p:blipFill>
        <p:spPr bwMode="auto">
          <a:xfrm>
            <a:off x="34925" y="6435725"/>
            <a:ext cx="4333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1ABF0F-C989-47F3-A759-3903475E85C9}"/>
              </a:ext>
            </a:extLst>
          </p:cNvPr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 w="38100">
            <a:solidFill>
              <a:srgbClr val="FAB4D4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8B10520-BCDF-488B-A380-853A028EB99E}"/>
              </a:ext>
            </a:extLst>
          </p:cNvPr>
          <p:cNvSpPr/>
          <p:nvPr/>
        </p:nvSpPr>
        <p:spPr>
          <a:xfrm>
            <a:off x="8932863" y="1104900"/>
            <a:ext cx="79375" cy="73025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29AA2C25-F801-43CE-AF1E-05123ACA08EC}"/>
              </a:ext>
            </a:extLst>
          </p:cNvPr>
          <p:cNvSpPr/>
          <p:nvPr/>
        </p:nvSpPr>
        <p:spPr>
          <a:xfrm>
            <a:off x="147638" y="1087438"/>
            <a:ext cx="79375" cy="71437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6086" name="Content Placeholder 13">
            <a:extLst>
              <a:ext uri="{FF2B5EF4-FFF2-40B4-BE49-F238E27FC236}">
                <a16:creationId xmlns:a16="http://schemas.microsoft.com/office/drawing/2014/main" id="{E9D4C224-54D2-446D-BECB-88674CD12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8936" r="58710" b="16779"/>
          <a:stretch>
            <a:fillRect/>
          </a:stretch>
        </p:blipFill>
        <p:spPr>
          <a:xfrm>
            <a:off x="8734425" y="6392863"/>
            <a:ext cx="369888" cy="4540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DBED03-173B-4F20-9E1A-CD93F2CFA698}"/>
              </a:ext>
            </a:extLst>
          </p:cNvPr>
          <p:cNvSpPr txBox="1"/>
          <p:nvPr/>
        </p:nvSpPr>
        <p:spPr>
          <a:xfrm>
            <a:off x="455613" y="1773238"/>
            <a:ext cx="83518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6088" name="Title 5">
            <a:extLst>
              <a:ext uri="{FF2B5EF4-FFF2-40B4-BE49-F238E27FC236}">
                <a16:creationId xmlns:a16="http://schemas.microsoft.com/office/drawing/2014/main" id="{03769354-689E-4F06-B0E6-1FA9F4BA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PAIN - treatment</a:t>
            </a:r>
          </a:p>
        </p:txBody>
      </p:sp>
      <p:pic>
        <p:nvPicPr>
          <p:cNvPr id="46089" name="Picture 2" descr="Image result for the good the bad and the ugly">
            <a:extLst>
              <a:ext uri="{FF2B5EF4-FFF2-40B4-BE49-F238E27FC236}">
                <a16:creationId xmlns:a16="http://schemas.microsoft.com/office/drawing/2014/main" id="{B5E59C77-3AB1-4955-B1BD-C597CA66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78"/>
          <a:stretch>
            <a:fillRect/>
          </a:stretch>
        </p:blipFill>
        <p:spPr bwMode="auto">
          <a:xfrm>
            <a:off x="7415213" y="165100"/>
            <a:ext cx="1055687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8AD88E-7D76-40F8-AC19-221309EF49EC}"/>
              </a:ext>
            </a:extLst>
          </p:cNvPr>
          <p:cNvSpPr txBox="1">
            <a:spLocks/>
          </p:cNvSpPr>
          <p:nvPr/>
        </p:nvSpPr>
        <p:spPr>
          <a:xfrm>
            <a:off x="457200" y="1196975"/>
            <a:ext cx="3609975" cy="5472113"/>
          </a:xfrm>
          <a:prstGeom prst="rect">
            <a:avLst/>
          </a:prstGeom>
          <a:ln>
            <a:solidFill>
              <a:srgbClr val="FF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GB" b="1" u="sng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u="sng">
                <a:solidFill>
                  <a:prstClr val="black"/>
                </a:solidFill>
              </a:rPr>
              <a:t>Chest wall / Costochondritis:</a:t>
            </a:r>
            <a:endParaRPr lang="en-GB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b="1">
                <a:solidFill>
                  <a:prstClr val="black"/>
                </a:solidFill>
              </a:rPr>
              <a:t>Reassure! </a:t>
            </a:r>
            <a:r>
              <a:rPr lang="en-GB">
                <a:solidFill>
                  <a:prstClr val="black"/>
                </a:solidFill>
              </a:rPr>
              <a:t>- pain not a   worrying symptom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prstClr val="black"/>
                </a:solidFill>
              </a:rPr>
              <a:t>Treat with </a:t>
            </a:r>
            <a:r>
              <a:rPr lang="en-GB" b="1">
                <a:solidFill>
                  <a:prstClr val="black"/>
                </a:solidFill>
              </a:rPr>
              <a:t>NSAID gel </a:t>
            </a:r>
            <a:r>
              <a:rPr lang="en-GB">
                <a:solidFill>
                  <a:prstClr val="black"/>
                </a:solidFill>
              </a:rPr>
              <a:t>for 4-6 weeks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>
                <a:solidFill>
                  <a:prstClr val="black"/>
                </a:solidFill>
              </a:rPr>
              <a:t>Works for all types of breast pain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>
                <a:solidFill>
                  <a:prstClr val="black"/>
                </a:solidFill>
              </a:rPr>
              <a:t>Includes the </a:t>
            </a:r>
            <a:r>
              <a:rPr lang="en-GB" b="1">
                <a:solidFill>
                  <a:prstClr val="black"/>
                </a:solidFill>
              </a:rPr>
              <a:t>massage</a:t>
            </a:r>
            <a:r>
              <a:rPr lang="en-GB">
                <a:solidFill>
                  <a:prstClr val="black"/>
                </a:solidFill>
              </a:rPr>
              <a:t> effect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>
                <a:solidFill>
                  <a:prstClr val="black"/>
                </a:solidFill>
              </a:rPr>
              <a:t>Gives them something to do!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prstClr val="black"/>
                </a:solidFill>
              </a:rPr>
              <a:t>Paracetamol, opiates etc  will mask rather than treat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prstClr val="black"/>
                </a:solidFill>
              </a:rPr>
              <a:t>Ensure wearing an appropriate and  supportive bra.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prstClr val="black"/>
                </a:solidFill>
              </a:rPr>
              <a:t>Consider checking vitamin D levels and supplement as  necessary. </a:t>
            </a:r>
          </a:p>
          <a:p>
            <a:pPr fontAlgn="auto"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b="1">
                <a:solidFill>
                  <a:prstClr val="black"/>
                </a:solidFill>
              </a:rPr>
              <a:t>Heat</a:t>
            </a:r>
            <a:r>
              <a:rPr lang="en-GB">
                <a:solidFill>
                  <a:prstClr val="black"/>
                </a:solidFill>
              </a:rPr>
              <a:t> can offer relief, such as hot water bottle or wheat bag</a:t>
            </a:r>
          </a:p>
          <a:p>
            <a:pPr fontAlgn="auto"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b="1">
                <a:solidFill>
                  <a:prstClr val="black"/>
                </a:solidFill>
              </a:rPr>
              <a:t>REST</a:t>
            </a:r>
            <a:r>
              <a:rPr lang="en-GB">
                <a:solidFill>
                  <a:prstClr val="black"/>
                </a:solidFill>
              </a:rPr>
              <a:t>! Treat as an injury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CA8489-2C60-4822-9B26-93EBD84D8CB7}"/>
              </a:ext>
            </a:extLst>
          </p:cNvPr>
          <p:cNvSpPr/>
          <p:nvPr/>
        </p:nvSpPr>
        <p:spPr>
          <a:xfrm>
            <a:off x="4572000" y="1196975"/>
            <a:ext cx="4103688" cy="5540375"/>
          </a:xfrm>
          <a:prstGeom prst="rect">
            <a:avLst/>
          </a:prstGeom>
          <a:ln>
            <a:solidFill>
              <a:srgbClr val="FF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b="1" u="sng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prstClr val="black"/>
                </a:solidFill>
              </a:rPr>
              <a:t>True breast pain: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b="1" u="sng" dirty="0">
              <a:solidFill>
                <a:prstClr val="black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Regular simple analgesia and anti-inflammatory gel (for the massage effect) for 6 weeks.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prstClr val="black"/>
                </a:solidFill>
              </a:rPr>
              <a:t>High dose</a:t>
            </a:r>
            <a:r>
              <a:rPr lang="en-GB" sz="1400" dirty="0">
                <a:solidFill>
                  <a:prstClr val="black"/>
                </a:solidFill>
              </a:rPr>
              <a:t> Oil of Evening Primrose  (1g </a:t>
            </a:r>
            <a:r>
              <a:rPr lang="en-GB" sz="1400" dirty="0" err="1">
                <a:solidFill>
                  <a:prstClr val="black"/>
                </a:solidFill>
              </a:rPr>
              <a:t>tds</a:t>
            </a:r>
            <a:r>
              <a:rPr lang="en-GB" sz="1400" dirty="0">
                <a:solidFill>
                  <a:prstClr val="black"/>
                </a:solidFill>
              </a:rPr>
              <a:t>) or starflower oil.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Check Vitamin D levels- supplements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Appropriate and supportive bra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Hormonal contraceptive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Other complimentary treatments:        acupuncture and homeopathy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Pre-menstrual breast pain is often due to increased water retention: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Healthy well balance diet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Weight control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Low salt diet?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Reduce caffeine intake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magnesium and  vitamin B6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</a:rPr>
              <a:t>The evidence for supplements and alternative therapies is mostly anecdotal, but many women find relief trying these methods.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40743-F932-4677-96AF-12497E12E70E}"/>
              </a:ext>
            </a:extLst>
          </p:cNvPr>
          <p:cNvSpPr/>
          <p:nvPr/>
        </p:nvSpPr>
        <p:spPr>
          <a:xfrm>
            <a:off x="-69850" y="6362700"/>
            <a:ext cx="9180513" cy="495300"/>
          </a:xfrm>
          <a:prstGeom prst="rect">
            <a:avLst/>
          </a:prstGeom>
          <a:solidFill>
            <a:srgbClr val="FAB4D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5B89D9-614D-4C6C-838B-D98A20A1324F}"/>
              </a:ext>
            </a:extLst>
          </p:cNvPr>
          <p:cNvSpPr/>
          <p:nvPr/>
        </p:nvSpPr>
        <p:spPr>
          <a:xfrm>
            <a:off x="-36513" y="6392863"/>
            <a:ext cx="9180513" cy="495300"/>
          </a:xfrm>
          <a:prstGeom prst="rect">
            <a:avLst/>
          </a:prstGeom>
          <a:solidFill>
            <a:srgbClr val="FAB4D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7107" name="Picture 5" descr="~AUT0000">
            <a:extLst>
              <a:ext uri="{FF2B5EF4-FFF2-40B4-BE49-F238E27FC236}">
                <a16:creationId xmlns:a16="http://schemas.microsoft.com/office/drawing/2014/main" id="{6C676A9B-6228-43F5-BAC0-7FEBE2CB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"/>
          <a:stretch>
            <a:fillRect/>
          </a:stretch>
        </p:blipFill>
        <p:spPr bwMode="auto">
          <a:xfrm>
            <a:off x="34925" y="6435725"/>
            <a:ext cx="4333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52CEF0-725F-4360-8791-B63D4B21A064}"/>
              </a:ext>
            </a:extLst>
          </p:cNvPr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 w="38100">
            <a:solidFill>
              <a:srgbClr val="FAB4D4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A20FB60-7B26-4B7B-847F-1609E884AA82}"/>
              </a:ext>
            </a:extLst>
          </p:cNvPr>
          <p:cNvSpPr/>
          <p:nvPr/>
        </p:nvSpPr>
        <p:spPr>
          <a:xfrm>
            <a:off x="8932863" y="1104900"/>
            <a:ext cx="79375" cy="73025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07F3D32C-8CA9-441F-8D02-8C83B37FC3DC}"/>
              </a:ext>
            </a:extLst>
          </p:cNvPr>
          <p:cNvSpPr/>
          <p:nvPr/>
        </p:nvSpPr>
        <p:spPr>
          <a:xfrm>
            <a:off x="147638" y="1087438"/>
            <a:ext cx="79375" cy="71437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7111" name="Content Placeholder 13">
            <a:extLst>
              <a:ext uri="{FF2B5EF4-FFF2-40B4-BE49-F238E27FC236}">
                <a16:creationId xmlns:a16="http://schemas.microsoft.com/office/drawing/2014/main" id="{DCD8E940-D2E5-4523-BC7B-A98962A4E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8936" r="58710" b="16779"/>
          <a:stretch>
            <a:fillRect/>
          </a:stretch>
        </p:blipFill>
        <p:spPr>
          <a:xfrm>
            <a:off x="8734425" y="6392863"/>
            <a:ext cx="369888" cy="4540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C74D3-750A-4D80-B457-DB50999E8CBF}"/>
              </a:ext>
            </a:extLst>
          </p:cNvPr>
          <p:cNvSpPr txBox="1"/>
          <p:nvPr/>
        </p:nvSpPr>
        <p:spPr>
          <a:xfrm>
            <a:off x="455613" y="1773238"/>
            <a:ext cx="8351837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7113" name="Title 5">
            <a:extLst>
              <a:ext uri="{FF2B5EF4-FFF2-40B4-BE49-F238E27FC236}">
                <a16:creationId xmlns:a16="http://schemas.microsoft.com/office/drawing/2014/main" id="{E0BA04EA-B1CE-4F92-B12F-5E56E6B3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NIPPLE DISCHARGE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AEAE85-E204-42F8-8A23-7C4C968BAD8E}"/>
              </a:ext>
            </a:extLst>
          </p:cNvPr>
          <p:cNvSpPr txBox="1"/>
          <p:nvPr/>
        </p:nvSpPr>
        <p:spPr>
          <a:xfrm>
            <a:off x="363538" y="1268413"/>
            <a:ext cx="8680450" cy="535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b="1" u="sng" dirty="0">
                <a:solidFill>
                  <a:prstClr val="black"/>
                </a:solidFill>
                <a:latin typeface="Calibri"/>
                <a:ea typeface="+mn-ea"/>
              </a:rPr>
              <a:t>SINGLE DUCT – MONOLATERAL- CLEAR BLOODY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MAMMOGRAM &gt;35 + CYTOLOGY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u="sng" dirty="0">
                <a:solidFill>
                  <a:prstClr val="black"/>
                </a:solidFill>
                <a:latin typeface="Calibri"/>
                <a:ea typeface="+mn-ea"/>
              </a:rPr>
              <a:t>Please refer!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b="1" u="sng" dirty="0">
                <a:solidFill>
                  <a:prstClr val="black"/>
                </a:solidFill>
                <a:latin typeface="Calibri"/>
                <a:ea typeface="+mn-ea"/>
              </a:rPr>
              <a:t>MULTI DUCT / Bilateral / various colours (not blood)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u="sng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Benign physiological/ smokers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Milky discharge-  can persist for ~ 2 years post lactation ceasing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u="sng" dirty="0">
                <a:solidFill>
                  <a:prstClr val="black"/>
                </a:solidFill>
                <a:latin typeface="Calibri"/>
                <a:ea typeface="+mn-ea"/>
              </a:rPr>
              <a:t>Please DON’T refer!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Gentle massage of the breast will often demonstrate that discharge come from multiple ducts or is bilateral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47115" name="Picture 2" descr="Image result for the good the bad and the ugly">
            <a:extLst>
              <a:ext uri="{FF2B5EF4-FFF2-40B4-BE49-F238E27FC236}">
                <a16:creationId xmlns:a16="http://schemas.microsoft.com/office/drawing/2014/main" id="{90E02821-2935-47A6-AE09-5E443DA30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2280" r="32851" b="-2"/>
          <a:stretch>
            <a:fillRect/>
          </a:stretch>
        </p:blipFill>
        <p:spPr bwMode="auto">
          <a:xfrm>
            <a:off x="7747000" y="1268413"/>
            <a:ext cx="9017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2" descr="Image result for the good the bad and the ugly">
            <a:extLst>
              <a:ext uri="{FF2B5EF4-FFF2-40B4-BE49-F238E27FC236}">
                <a16:creationId xmlns:a16="http://schemas.microsoft.com/office/drawing/2014/main" id="{9D9A4AEB-2F98-4DD2-AC36-D464FAC08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9"/>
          <a:stretch>
            <a:fillRect/>
          </a:stretch>
        </p:blipFill>
        <p:spPr bwMode="auto">
          <a:xfrm>
            <a:off x="7813675" y="3530600"/>
            <a:ext cx="86201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2" descr="W:\Logos\nuh.jpg">
            <a:extLst>
              <a:ext uri="{FF2B5EF4-FFF2-40B4-BE49-F238E27FC236}">
                <a16:creationId xmlns:a16="http://schemas.microsoft.com/office/drawing/2014/main" id="{6A01E0C2-C5C3-4BC4-AD6A-4F0E4F08C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53175"/>
            <a:ext cx="457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5B6BF6-3B07-43EA-A985-18770EBB38C6}"/>
              </a:ext>
            </a:extLst>
          </p:cNvPr>
          <p:cNvSpPr/>
          <p:nvPr/>
        </p:nvSpPr>
        <p:spPr>
          <a:xfrm>
            <a:off x="-36513" y="6392863"/>
            <a:ext cx="9180513" cy="495300"/>
          </a:xfrm>
          <a:prstGeom prst="rect">
            <a:avLst/>
          </a:prstGeom>
          <a:solidFill>
            <a:srgbClr val="FAB4D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8131" name="Picture 5" descr="~AUT0000">
            <a:extLst>
              <a:ext uri="{FF2B5EF4-FFF2-40B4-BE49-F238E27FC236}">
                <a16:creationId xmlns:a16="http://schemas.microsoft.com/office/drawing/2014/main" id="{EAECA090-E74D-433A-8C80-3899A78BF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"/>
          <a:stretch>
            <a:fillRect/>
          </a:stretch>
        </p:blipFill>
        <p:spPr bwMode="auto">
          <a:xfrm>
            <a:off x="34925" y="6435725"/>
            <a:ext cx="4333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964FAE-8F23-4388-9F6E-7BC97F5DC4BB}"/>
              </a:ext>
            </a:extLst>
          </p:cNvPr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 w="38100">
            <a:solidFill>
              <a:srgbClr val="FAB4D4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B04F82A-CCE3-4014-8513-15A755034150}"/>
              </a:ext>
            </a:extLst>
          </p:cNvPr>
          <p:cNvSpPr/>
          <p:nvPr/>
        </p:nvSpPr>
        <p:spPr>
          <a:xfrm>
            <a:off x="8932863" y="1104900"/>
            <a:ext cx="79375" cy="73025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0707EE9-D979-4FEE-832D-D79C3609D680}"/>
              </a:ext>
            </a:extLst>
          </p:cNvPr>
          <p:cNvSpPr/>
          <p:nvPr/>
        </p:nvSpPr>
        <p:spPr>
          <a:xfrm>
            <a:off x="147638" y="1087438"/>
            <a:ext cx="79375" cy="71437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8135" name="Content Placeholder 13">
            <a:extLst>
              <a:ext uri="{FF2B5EF4-FFF2-40B4-BE49-F238E27FC236}">
                <a16:creationId xmlns:a16="http://schemas.microsoft.com/office/drawing/2014/main" id="{2EA2DDF5-160D-4FB6-9D03-AE8175250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8936" r="58710" b="16779"/>
          <a:stretch>
            <a:fillRect/>
          </a:stretch>
        </p:blipFill>
        <p:spPr>
          <a:xfrm>
            <a:off x="8734425" y="6392863"/>
            <a:ext cx="369888" cy="4540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377BFC-6B4F-479F-A816-D0AA297A3CD6}"/>
              </a:ext>
            </a:extLst>
          </p:cNvPr>
          <p:cNvSpPr txBox="1"/>
          <p:nvPr/>
        </p:nvSpPr>
        <p:spPr>
          <a:xfrm>
            <a:off x="455613" y="1773238"/>
            <a:ext cx="8351837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8137" name="Title 5">
            <a:extLst>
              <a:ext uri="{FF2B5EF4-FFF2-40B4-BE49-F238E27FC236}">
                <a16:creationId xmlns:a16="http://schemas.microsoft.com/office/drawing/2014/main" id="{EE58B0D1-CB45-421A-BD57-63DFE6257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7238" y="233363"/>
            <a:ext cx="8229601" cy="1143000"/>
          </a:xfrm>
        </p:spPr>
        <p:txBody>
          <a:bodyPr/>
          <a:lstStyle/>
          <a:p>
            <a:pPr eaLnBrk="1" hangingPunct="1"/>
            <a:r>
              <a:rPr lang="en-GB" altLang="en-US"/>
              <a:t>BREAST LUMP</a:t>
            </a:r>
          </a:p>
        </p:txBody>
      </p:sp>
      <p:pic>
        <p:nvPicPr>
          <p:cNvPr id="48138" name="Picture 2" descr="Image result for the good the bad and the ugly">
            <a:extLst>
              <a:ext uri="{FF2B5EF4-FFF2-40B4-BE49-F238E27FC236}">
                <a16:creationId xmlns:a16="http://schemas.microsoft.com/office/drawing/2014/main" id="{DDF282D0-193F-446B-8FC9-14A162660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5888"/>
            <a:ext cx="274796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D56C59-8DA4-4358-A1CF-4AD577863086}"/>
              </a:ext>
            </a:extLst>
          </p:cNvPr>
          <p:cNvSpPr txBox="1"/>
          <p:nvPr/>
        </p:nvSpPr>
        <p:spPr>
          <a:xfrm>
            <a:off x="323850" y="1989138"/>
            <a:ext cx="7777163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&lt;40 Target US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&gt;40 Screening Mammogram + Ultrasound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If CYST: offer aspiration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If LUMP&gt;30 CORE BIOPSY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    LUMP&lt;30 benign appearance: discharge</a:t>
            </a:r>
          </a:p>
        </p:txBody>
      </p:sp>
      <p:pic>
        <p:nvPicPr>
          <p:cNvPr id="48140" name="Content Placeholder 4">
            <a:extLst>
              <a:ext uri="{FF2B5EF4-FFF2-40B4-BE49-F238E27FC236}">
                <a16:creationId xmlns:a16="http://schemas.microsoft.com/office/drawing/2014/main" id="{9D225BA9-FED9-4FF4-BF06-02D348D36E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4209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D59FAA-5134-4ACF-907C-67CA67F27869}"/>
              </a:ext>
            </a:extLst>
          </p:cNvPr>
          <p:cNvSpPr txBox="1"/>
          <p:nvPr/>
        </p:nvSpPr>
        <p:spPr>
          <a:xfrm>
            <a:off x="2555875" y="6435725"/>
            <a:ext cx="37449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u="sng" dirty="0">
                <a:solidFill>
                  <a:prstClr val="black"/>
                </a:solidFill>
                <a:latin typeface="Calibri"/>
                <a:ea typeface="+mn-ea"/>
              </a:rPr>
              <a:t>Please refer!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7CFBAD-90C8-40BF-892E-1348751ACAF1}"/>
              </a:ext>
            </a:extLst>
          </p:cNvPr>
          <p:cNvSpPr/>
          <p:nvPr/>
        </p:nvSpPr>
        <p:spPr>
          <a:xfrm>
            <a:off x="-36513" y="6365875"/>
            <a:ext cx="9180513" cy="495300"/>
          </a:xfrm>
          <a:prstGeom prst="rect">
            <a:avLst/>
          </a:prstGeom>
          <a:solidFill>
            <a:srgbClr val="FAB4D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9155" name="Picture 5" descr="~AUT0000">
            <a:extLst>
              <a:ext uri="{FF2B5EF4-FFF2-40B4-BE49-F238E27FC236}">
                <a16:creationId xmlns:a16="http://schemas.microsoft.com/office/drawing/2014/main" id="{021DF8E5-E366-4E20-BFCB-750EB304D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"/>
          <a:stretch>
            <a:fillRect/>
          </a:stretch>
        </p:blipFill>
        <p:spPr bwMode="auto">
          <a:xfrm>
            <a:off x="34925" y="6435725"/>
            <a:ext cx="4333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0C1979-CC39-4EF7-B4F0-4B5F2927EDBF}"/>
              </a:ext>
            </a:extLst>
          </p:cNvPr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 w="38100">
            <a:solidFill>
              <a:srgbClr val="FAB4D4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F0A9DF2-EDCC-4E6B-B687-5707B766F795}"/>
              </a:ext>
            </a:extLst>
          </p:cNvPr>
          <p:cNvSpPr/>
          <p:nvPr/>
        </p:nvSpPr>
        <p:spPr>
          <a:xfrm>
            <a:off x="8932863" y="1104900"/>
            <a:ext cx="79375" cy="73025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031A463-79B5-4D36-AAF1-01B760AC7993}"/>
              </a:ext>
            </a:extLst>
          </p:cNvPr>
          <p:cNvSpPr/>
          <p:nvPr/>
        </p:nvSpPr>
        <p:spPr>
          <a:xfrm>
            <a:off x="147638" y="1087438"/>
            <a:ext cx="79375" cy="71437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9159" name="Content Placeholder 13">
            <a:extLst>
              <a:ext uri="{FF2B5EF4-FFF2-40B4-BE49-F238E27FC236}">
                <a16:creationId xmlns:a16="http://schemas.microsoft.com/office/drawing/2014/main" id="{86EA449C-3B72-4DF8-BA5E-A3B5CECAA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8936" r="58710" b="16779"/>
          <a:stretch>
            <a:fillRect/>
          </a:stretch>
        </p:blipFill>
        <p:spPr>
          <a:xfrm>
            <a:off x="8734425" y="6392863"/>
            <a:ext cx="369888" cy="4540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F3B780-61F2-4CAC-AEAD-D98548E491F6}"/>
              </a:ext>
            </a:extLst>
          </p:cNvPr>
          <p:cNvSpPr txBox="1"/>
          <p:nvPr/>
        </p:nvSpPr>
        <p:spPr>
          <a:xfrm>
            <a:off x="455613" y="1773238"/>
            <a:ext cx="8351837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9161" name="Title 5">
            <a:extLst>
              <a:ext uri="{FF2B5EF4-FFF2-40B4-BE49-F238E27FC236}">
                <a16:creationId xmlns:a16="http://schemas.microsoft.com/office/drawing/2014/main" id="{13379124-3ED2-476E-8016-CCCD659A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PAGET’S vs Eczema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65628A-9FE6-47FE-835A-B4A7AC43AE09}"/>
              </a:ext>
            </a:extLst>
          </p:cNvPr>
          <p:cNvSpPr/>
          <p:nvPr/>
        </p:nvSpPr>
        <p:spPr>
          <a:xfrm>
            <a:off x="250825" y="1158875"/>
            <a:ext cx="4537075" cy="37242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err="1">
                <a:solidFill>
                  <a:prstClr val="black"/>
                </a:solidFill>
                <a:latin typeface="Calibri"/>
                <a:ea typeface="+mn-ea"/>
              </a:rPr>
              <a:t>Pagets</a:t>
            </a:r>
            <a:r>
              <a:rPr lang="en-GB" sz="2000" b="1" dirty="0">
                <a:solidFill>
                  <a:prstClr val="black"/>
                </a:solidFill>
                <a:latin typeface="Calibri"/>
                <a:ea typeface="+mn-ea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ea typeface="+mn-ea"/>
              </a:rPr>
              <a:t>Occurs almost exclusively in women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ea typeface="+mn-ea"/>
              </a:rPr>
              <a:t>Most common around the menopause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ea typeface="+mn-ea"/>
              </a:rPr>
              <a:t>Unilateral, </a:t>
            </a:r>
            <a:r>
              <a:rPr lang="en-GB" sz="1600" u="sng" dirty="0">
                <a:solidFill>
                  <a:prstClr val="black"/>
                </a:solidFill>
                <a:latin typeface="Calibri"/>
                <a:ea typeface="+mn-ea"/>
              </a:rPr>
              <a:t>persistent</a:t>
            </a:r>
            <a:r>
              <a:rPr lang="en-GB" sz="1600" dirty="0">
                <a:solidFill>
                  <a:prstClr val="black"/>
                </a:solidFill>
                <a:latin typeface="Calibri"/>
                <a:ea typeface="+mn-ea"/>
              </a:rPr>
              <a:t> eczematous-type change of the </a:t>
            </a:r>
            <a:r>
              <a:rPr lang="en-GB" sz="1600" u="sng" dirty="0">
                <a:solidFill>
                  <a:prstClr val="black"/>
                </a:solidFill>
                <a:latin typeface="Calibri"/>
                <a:ea typeface="+mn-ea"/>
              </a:rPr>
              <a:t>nipple areola complex  </a:t>
            </a:r>
            <a:r>
              <a:rPr lang="en-GB" sz="1600" b="1" u="sng" dirty="0">
                <a:solidFill>
                  <a:prstClr val="black"/>
                </a:solidFill>
                <a:latin typeface="Calibri"/>
                <a:ea typeface="+mn-ea"/>
              </a:rPr>
              <a:t>(</a:t>
            </a:r>
            <a:r>
              <a:rPr lang="en-GB" sz="1600" b="1" dirty="0">
                <a:solidFill>
                  <a:prstClr val="black"/>
                </a:solidFill>
                <a:latin typeface="Calibri"/>
                <a:ea typeface="+mn-ea"/>
              </a:rPr>
              <a:t>Starts at tip of nipple)</a:t>
            </a:r>
            <a:r>
              <a:rPr lang="en-GB" sz="1600" dirty="0">
                <a:solidFill>
                  <a:prstClr val="black"/>
                </a:solidFill>
                <a:latin typeface="Calibri"/>
                <a:ea typeface="+mn-ea"/>
              </a:rPr>
              <a:t> + erythema + scaling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ea typeface="+mn-ea"/>
              </a:rPr>
              <a:t>Itching or burning sensation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ea typeface="+mn-ea"/>
              </a:rPr>
              <a:t>Discharge and/or bleeding from the nipple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ea typeface="+mn-ea"/>
              </a:rPr>
              <a:t>Ulceration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ea typeface="+mn-ea"/>
              </a:rPr>
              <a:t>Destruction of the nipple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ea typeface="+mn-ea"/>
              </a:rPr>
              <a:t>Inversion of the nipple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ea typeface="+mn-ea"/>
              </a:rPr>
              <a:t>Sometimes palpable breast lump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57800D-DACA-490E-9D16-621892E69758}"/>
              </a:ext>
            </a:extLst>
          </p:cNvPr>
          <p:cNvSpPr/>
          <p:nvPr/>
        </p:nvSpPr>
        <p:spPr>
          <a:xfrm>
            <a:off x="4645025" y="1506538"/>
            <a:ext cx="45720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ea typeface="+mn-ea"/>
              </a:rPr>
              <a:t> </a:t>
            </a:r>
          </a:p>
        </p:txBody>
      </p:sp>
      <p:pic>
        <p:nvPicPr>
          <p:cNvPr id="49164" name="Picture 2" descr="Image result for the good the bad and the ugly">
            <a:extLst>
              <a:ext uri="{FF2B5EF4-FFF2-40B4-BE49-F238E27FC236}">
                <a16:creationId xmlns:a16="http://schemas.microsoft.com/office/drawing/2014/main" id="{8E0E1663-6AAF-47A5-BFAB-04850C024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1" t="-2032" r="34602" b="-2"/>
          <a:stretch>
            <a:fillRect/>
          </a:stretch>
        </p:blipFill>
        <p:spPr bwMode="auto">
          <a:xfrm>
            <a:off x="1331913" y="379413"/>
            <a:ext cx="71278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Content Placeholder 3">
            <a:extLst>
              <a:ext uri="{FF2B5EF4-FFF2-40B4-BE49-F238E27FC236}">
                <a16:creationId xmlns:a16="http://schemas.microsoft.com/office/drawing/2014/main" id="{06A656A7-02A6-4A52-A097-2984234464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4699000"/>
            <a:ext cx="2659063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B61966-1CD4-4730-BFF0-6C3429DA9755}"/>
              </a:ext>
            </a:extLst>
          </p:cNvPr>
          <p:cNvSpPr txBox="1"/>
          <p:nvPr/>
        </p:nvSpPr>
        <p:spPr>
          <a:xfrm>
            <a:off x="4787900" y="1177925"/>
            <a:ext cx="413226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  <a:ea typeface="+mn-ea"/>
              </a:rPr>
              <a:t>Eczema: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ea typeface="+mn-ea"/>
              </a:rPr>
              <a:t>Can occur anywhere on the breast- Paget’s exclusively on NAC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ea typeface="+mn-ea"/>
              </a:rPr>
              <a:t>Any age affected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ea typeface="+mn-ea"/>
              </a:rPr>
              <a:t>Usually Responds to topical Steroid treatment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ea typeface="+mn-ea"/>
              </a:rPr>
              <a:t>Often history of atopic eczema with personal or family history of hay fever or asthma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49167" name="Picture 5" descr="nippleDermatitis_51399_lg">
            <a:extLst>
              <a:ext uri="{FF2B5EF4-FFF2-40B4-BE49-F238E27FC236}">
                <a16:creationId xmlns:a16="http://schemas.microsoft.com/office/drawing/2014/main" id="{1787C702-BFD8-48CC-86FF-8EF89E4CF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4149725"/>
            <a:ext cx="250825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Picture 2" descr="Image result for the good the bad and the ugly">
            <a:extLst>
              <a:ext uri="{FF2B5EF4-FFF2-40B4-BE49-F238E27FC236}">
                <a16:creationId xmlns:a16="http://schemas.microsoft.com/office/drawing/2014/main" id="{DA546882-1589-4186-9FC1-E06C5A94F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3" r="-76"/>
          <a:stretch>
            <a:fillRect/>
          </a:stretch>
        </p:blipFill>
        <p:spPr bwMode="auto">
          <a:xfrm>
            <a:off x="6870700" y="379413"/>
            <a:ext cx="7826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9" name="Picture 2" descr="W:\Logos\nuh.jpg">
            <a:extLst>
              <a:ext uri="{FF2B5EF4-FFF2-40B4-BE49-F238E27FC236}">
                <a16:creationId xmlns:a16="http://schemas.microsoft.com/office/drawing/2014/main" id="{7D582322-D187-4963-B5DD-AD6A4A329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53175"/>
            <a:ext cx="457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385BDD-3E6F-4A7B-B605-4F96BDB7BA17}"/>
              </a:ext>
            </a:extLst>
          </p:cNvPr>
          <p:cNvSpPr/>
          <p:nvPr/>
        </p:nvSpPr>
        <p:spPr>
          <a:xfrm>
            <a:off x="-36513" y="6365875"/>
            <a:ext cx="9180513" cy="495300"/>
          </a:xfrm>
          <a:prstGeom prst="rect">
            <a:avLst/>
          </a:prstGeom>
          <a:solidFill>
            <a:srgbClr val="FAB4D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0179" name="Picture 5" descr="~AUT0000">
            <a:extLst>
              <a:ext uri="{FF2B5EF4-FFF2-40B4-BE49-F238E27FC236}">
                <a16:creationId xmlns:a16="http://schemas.microsoft.com/office/drawing/2014/main" id="{BE61871D-4695-460B-B38C-93D0364D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"/>
          <a:stretch>
            <a:fillRect/>
          </a:stretch>
        </p:blipFill>
        <p:spPr bwMode="auto">
          <a:xfrm>
            <a:off x="34925" y="6435725"/>
            <a:ext cx="4333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0ECFC3-48CC-453C-868D-58DB7685C011}"/>
              </a:ext>
            </a:extLst>
          </p:cNvPr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 w="38100">
            <a:solidFill>
              <a:srgbClr val="FAB4D4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D187327-4D6E-411F-AB90-E8C60101FDFE}"/>
              </a:ext>
            </a:extLst>
          </p:cNvPr>
          <p:cNvSpPr/>
          <p:nvPr/>
        </p:nvSpPr>
        <p:spPr>
          <a:xfrm>
            <a:off x="8932863" y="1104900"/>
            <a:ext cx="79375" cy="73025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1C04ECE-5892-4057-96B8-08AF9F4EA9E2}"/>
              </a:ext>
            </a:extLst>
          </p:cNvPr>
          <p:cNvSpPr/>
          <p:nvPr/>
        </p:nvSpPr>
        <p:spPr>
          <a:xfrm>
            <a:off x="147638" y="1087438"/>
            <a:ext cx="79375" cy="71437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0183" name="Content Placeholder 13">
            <a:extLst>
              <a:ext uri="{FF2B5EF4-FFF2-40B4-BE49-F238E27FC236}">
                <a16:creationId xmlns:a16="http://schemas.microsoft.com/office/drawing/2014/main" id="{BADF6606-4102-43D0-BA01-9F39DC6D4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8936" r="58710" b="16779"/>
          <a:stretch>
            <a:fillRect/>
          </a:stretch>
        </p:blipFill>
        <p:spPr>
          <a:xfrm>
            <a:off x="8734425" y="6392863"/>
            <a:ext cx="369888" cy="4540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9E69B6-466C-4A98-A6E1-3DAC1E0E2262}"/>
              </a:ext>
            </a:extLst>
          </p:cNvPr>
          <p:cNvSpPr txBox="1"/>
          <p:nvPr/>
        </p:nvSpPr>
        <p:spPr>
          <a:xfrm>
            <a:off x="250825" y="2060575"/>
            <a:ext cx="3757613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prstClr val="black"/>
                </a:solidFill>
                <a:latin typeface="Calibri"/>
                <a:ea typeface="+mn-ea"/>
              </a:rPr>
              <a:t>Management Paget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/>
                <a:ea typeface="+mn-ea"/>
              </a:rPr>
              <a:t>Mammogram &gt;35 </a:t>
            </a:r>
            <a:r>
              <a:rPr lang="en-GB" sz="2400" dirty="0" err="1">
                <a:solidFill>
                  <a:prstClr val="black"/>
                </a:solidFill>
                <a:latin typeface="Calibri"/>
                <a:ea typeface="+mn-ea"/>
              </a:rPr>
              <a:t>yo</a:t>
            </a:r>
            <a:endParaRPr lang="en-GB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/>
                <a:ea typeface="+mn-ea"/>
              </a:rPr>
              <a:t>Punch biopsy of nipple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/>
                <a:ea typeface="+mn-ea"/>
              </a:rPr>
              <a:t>Surgery </a:t>
            </a:r>
            <a:r>
              <a:rPr lang="en-GB" sz="2400" dirty="0" err="1">
                <a:solidFill>
                  <a:prstClr val="black"/>
                </a:solidFill>
                <a:latin typeface="Calibri"/>
                <a:ea typeface="+mn-ea"/>
              </a:rPr>
              <a:t>etc</a:t>
            </a:r>
            <a:endParaRPr lang="en-GB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B28C59-43E8-4547-BF5F-9134EB46662D}"/>
              </a:ext>
            </a:extLst>
          </p:cNvPr>
          <p:cNvSpPr/>
          <p:nvPr/>
        </p:nvSpPr>
        <p:spPr>
          <a:xfrm>
            <a:off x="4271963" y="1484313"/>
            <a:ext cx="4724400" cy="52022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u="sng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prstClr val="black"/>
                </a:solidFill>
                <a:latin typeface="Calibri"/>
                <a:ea typeface="+mn-ea"/>
              </a:rPr>
              <a:t>Management Eczema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  <a:ea typeface="+mn-ea"/>
              </a:rPr>
              <a:t>Avoid aggravating cause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  <a:ea typeface="+mn-ea"/>
              </a:rPr>
              <a:t>Moisturisers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  <a:ea typeface="+mn-ea"/>
              </a:rPr>
              <a:t>Topical corticosteroid cream or ointment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  <a:ea typeface="+mn-ea"/>
              </a:rPr>
              <a:t>Oral antihistamine if itching is troublesome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  <a:ea typeface="+mn-ea"/>
              </a:rPr>
              <a:t>Patch testing if allergen suspected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/>
                </a:solidFill>
                <a:latin typeface="Calibri"/>
                <a:ea typeface="+mn-ea"/>
              </a:rPr>
              <a:t> </a:t>
            </a:r>
          </a:p>
        </p:txBody>
      </p:sp>
      <p:sp>
        <p:nvSpPr>
          <p:cNvPr id="50186" name="Title 5">
            <a:extLst>
              <a:ext uri="{FF2B5EF4-FFF2-40B4-BE49-F238E27FC236}">
                <a16:creationId xmlns:a16="http://schemas.microsoft.com/office/drawing/2014/main" id="{B0C6DF52-0041-4977-A341-5168E7A75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PAGET’S vs Eczema</a:t>
            </a:r>
          </a:p>
        </p:txBody>
      </p:sp>
      <p:pic>
        <p:nvPicPr>
          <p:cNvPr id="50187" name="Picture 2" descr="Image result for the good the bad and the ugly">
            <a:extLst>
              <a:ext uri="{FF2B5EF4-FFF2-40B4-BE49-F238E27FC236}">
                <a16:creationId xmlns:a16="http://schemas.microsoft.com/office/drawing/2014/main" id="{71D8052D-E6E4-4791-8890-E91AE9908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1" t="-2032" r="34602" b="-2"/>
          <a:stretch>
            <a:fillRect/>
          </a:stretch>
        </p:blipFill>
        <p:spPr bwMode="auto">
          <a:xfrm>
            <a:off x="1331913" y="176213"/>
            <a:ext cx="712787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2" descr="Image result for the good the bad and the ugly">
            <a:extLst>
              <a:ext uri="{FF2B5EF4-FFF2-40B4-BE49-F238E27FC236}">
                <a16:creationId xmlns:a16="http://schemas.microsoft.com/office/drawing/2014/main" id="{3769EBAF-0783-4547-B883-C8ECA062C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3" r="-76"/>
          <a:stretch>
            <a:fillRect/>
          </a:stretch>
        </p:blipFill>
        <p:spPr bwMode="auto">
          <a:xfrm>
            <a:off x="6931025" y="146050"/>
            <a:ext cx="7826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F0E1CF9-21FF-4D74-8CD2-0B09781381B3}"/>
              </a:ext>
            </a:extLst>
          </p:cNvPr>
          <p:cNvSpPr txBox="1"/>
          <p:nvPr/>
        </p:nvSpPr>
        <p:spPr>
          <a:xfrm>
            <a:off x="827088" y="6435725"/>
            <a:ext cx="70580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  <a:ea typeface="+mn-ea"/>
              </a:rPr>
              <a:t>Treat first! If no </a:t>
            </a:r>
            <a:r>
              <a:rPr lang="en-GB" b="1" u="sng" dirty="0">
                <a:solidFill>
                  <a:prstClr val="black"/>
                </a:solidFill>
                <a:latin typeface="Calibri"/>
                <a:ea typeface="+mn-ea"/>
              </a:rPr>
              <a:t>sustained</a:t>
            </a:r>
            <a:r>
              <a:rPr lang="en-GB" b="1" dirty="0">
                <a:solidFill>
                  <a:prstClr val="black"/>
                </a:solidFill>
                <a:latin typeface="Calibri"/>
                <a:ea typeface="+mn-ea"/>
              </a:rPr>
              <a:t> response, please refer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46E7E5-8D75-46F9-8D3D-15221810A377}"/>
              </a:ext>
            </a:extLst>
          </p:cNvPr>
          <p:cNvSpPr/>
          <p:nvPr/>
        </p:nvSpPr>
        <p:spPr>
          <a:xfrm>
            <a:off x="-36513" y="6392863"/>
            <a:ext cx="9180513" cy="495300"/>
          </a:xfrm>
          <a:prstGeom prst="rect">
            <a:avLst/>
          </a:prstGeom>
          <a:solidFill>
            <a:srgbClr val="FAB4D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1203" name="Picture 5" descr="~AUT0000">
            <a:extLst>
              <a:ext uri="{FF2B5EF4-FFF2-40B4-BE49-F238E27FC236}">
                <a16:creationId xmlns:a16="http://schemas.microsoft.com/office/drawing/2014/main" id="{22959886-A5CA-4F0A-B7F6-41C6BA134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"/>
          <a:stretch>
            <a:fillRect/>
          </a:stretch>
        </p:blipFill>
        <p:spPr bwMode="auto">
          <a:xfrm>
            <a:off x="34925" y="6435725"/>
            <a:ext cx="4333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4C9167-CE7E-4ED7-B2E3-20A3C908227A}"/>
              </a:ext>
            </a:extLst>
          </p:cNvPr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 w="38100">
            <a:solidFill>
              <a:srgbClr val="FAB4D4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F96F762-50BB-4619-8902-F8A427006D09}"/>
              </a:ext>
            </a:extLst>
          </p:cNvPr>
          <p:cNvSpPr/>
          <p:nvPr/>
        </p:nvSpPr>
        <p:spPr>
          <a:xfrm>
            <a:off x="8932863" y="1104900"/>
            <a:ext cx="79375" cy="73025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CAD7312-9B3A-422A-B296-64DC93E69A63}"/>
              </a:ext>
            </a:extLst>
          </p:cNvPr>
          <p:cNvSpPr/>
          <p:nvPr/>
        </p:nvSpPr>
        <p:spPr>
          <a:xfrm>
            <a:off x="147638" y="1087438"/>
            <a:ext cx="79375" cy="71437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1207" name="Content Placeholder 13">
            <a:extLst>
              <a:ext uri="{FF2B5EF4-FFF2-40B4-BE49-F238E27FC236}">
                <a16:creationId xmlns:a16="http://schemas.microsoft.com/office/drawing/2014/main" id="{050F4B5A-C260-46BB-9698-5F7ADEA89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8936" r="58710" b="16779"/>
          <a:stretch>
            <a:fillRect/>
          </a:stretch>
        </p:blipFill>
        <p:spPr>
          <a:xfrm>
            <a:off x="8734425" y="6392863"/>
            <a:ext cx="369888" cy="4540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61782E-E3C8-40BB-8041-D5C34BF1DDEA}"/>
              </a:ext>
            </a:extLst>
          </p:cNvPr>
          <p:cNvSpPr txBox="1"/>
          <p:nvPr/>
        </p:nvSpPr>
        <p:spPr>
          <a:xfrm>
            <a:off x="468313" y="1527175"/>
            <a:ext cx="83518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F41493-D422-4BEF-B7B0-8FB701DFD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8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HIDRADENITIS SUPPURATIVA</a:t>
            </a:r>
            <a:br>
              <a:rPr lang="en-GB" dirty="0"/>
            </a:br>
            <a:endParaRPr lang="en-GB" dirty="0"/>
          </a:p>
        </p:txBody>
      </p:sp>
      <p:sp>
        <p:nvSpPr>
          <p:cNvPr id="2" name="AutoShape 2" descr="Image result for idrosadenite">
            <a:extLst>
              <a:ext uri="{FF2B5EF4-FFF2-40B4-BE49-F238E27FC236}">
                <a16:creationId xmlns:a16="http://schemas.microsoft.com/office/drawing/2014/main" id="{2F8F0CDB-6F3A-46F1-89DC-1B2E00693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51211" name="Picture 2" descr="Hidradenitis suppurativa on dark skin">
            <a:extLst>
              <a:ext uri="{FF2B5EF4-FFF2-40B4-BE49-F238E27FC236}">
                <a16:creationId xmlns:a16="http://schemas.microsoft.com/office/drawing/2014/main" id="{259528D2-EFFC-4500-A804-2919C2E9D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400367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367DCE-372F-41A5-9032-B8743E4EB1E1}"/>
              </a:ext>
            </a:extLst>
          </p:cNvPr>
          <p:cNvSpPr/>
          <p:nvPr/>
        </p:nvSpPr>
        <p:spPr>
          <a:xfrm>
            <a:off x="52388" y="1700213"/>
            <a:ext cx="7848600" cy="2170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  <a:ea typeface="+mn-ea"/>
              </a:rPr>
              <a:t>Painful, long-term skin condition that causes </a:t>
            </a:r>
            <a:r>
              <a:rPr lang="en-GB" b="1" u="sng" dirty="0">
                <a:solidFill>
                  <a:prstClr val="black"/>
                </a:solidFill>
                <a:latin typeface="Calibri"/>
                <a:ea typeface="+mn-ea"/>
              </a:rPr>
              <a:t>abscesses</a:t>
            </a:r>
            <a:r>
              <a:rPr lang="en-GB" b="1" dirty="0">
                <a:solidFill>
                  <a:prstClr val="black"/>
                </a:solidFill>
                <a:latin typeface="Calibri"/>
                <a:ea typeface="+mn-ea"/>
              </a:rPr>
              <a:t> and scarring on the skin.</a:t>
            </a: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Causes a mixture of red </a:t>
            </a:r>
            <a:r>
              <a:rPr lang="en-GB" u="sng" dirty="0">
                <a:solidFill>
                  <a:prstClr val="black"/>
                </a:solidFill>
                <a:latin typeface="Calibri"/>
                <a:ea typeface="+mn-ea"/>
              </a:rPr>
              <a:t>boil</a:t>
            </a: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-like lumps, blackheads, cysts, scarring and channels in the skin that leak pus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Will usually affect Breasts, Groins, </a:t>
            </a:r>
            <a:r>
              <a:rPr lang="en-GB" dirty="0" err="1">
                <a:solidFill>
                  <a:prstClr val="black"/>
                </a:solidFill>
                <a:latin typeface="Calibri"/>
                <a:ea typeface="+mn-ea"/>
              </a:rPr>
              <a:t>Axillas</a:t>
            </a: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 and buttocks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Difficult to treat, often requires dermatology input</a:t>
            </a:r>
          </a:p>
        </p:txBody>
      </p:sp>
      <p:pic>
        <p:nvPicPr>
          <p:cNvPr id="51213" name="Picture 4" descr="Hidradenitis suppurativa on pale skin">
            <a:extLst>
              <a:ext uri="{FF2B5EF4-FFF2-40B4-BE49-F238E27FC236}">
                <a16:creationId xmlns:a16="http://schemas.microsoft.com/office/drawing/2014/main" id="{DCA0F15D-E1F2-47E6-9E94-9241D1AEF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05263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E69E5A-BE32-4224-B1D8-77FCA4AEB311}"/>
              </a:ext>
            </a:extLst>
          </p:cNvPr>
          <p:cNvSpPr txBox="1"/>
          <p:nvPr/>
        </p:nvSpPr>
        <p:spPr>
          <a:xfrm>
            <a:off x="1692275" y="6488113"/>
            <a:ext cx="48244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  <a:ea typeface="+mn-ea"/>
              </a:rPr>
              <a:t>Don’t refer!</a:t>
            </a:r>
          </a:p>
        </p:txBody>
      </p:sp>
      <p:pic>
        <p:nvPicPr>
          <p:cNvPr id="51215" name="Picture 2" descr="Image result for the good the bad and the ugly">
            <a:extLst>
              <a:ext uri="{FF2B5EF4-FFF2-40B4-BE49-F238E27FC236}">
                <a16:creationId xmlns:a16="http://schemas.microsoft.com/office/drawing/2014/main" id="{96BF4EDD-25F0-4BE1-96C6-DDC934D2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3" r="-76"/>
          <a:stretch>
            <a:fillRect/>
          </a:stretch>
        </p:blipFill>
        <p:spPr bwMode="auto">
          <a:xfrm>
            <a:off x="7667625" y="317500"/>
            <a:ext cx="134461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5CF2D-FDD7-4CAD-8843-74317402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Speakers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A384D6F0-D4AE-46BA-8F22-0D3BF6F11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589587"/>
          </a:xfrm>
        </p:spPr>
        <p:txBody>
          <a:bodyPr/>
          <a:lstStyle/>
          <a:p>
            <a:pPr marL="65087" indent="0" eaLnBrk="1" hangingPunct="1">
              <a:buFont typeface="Wingdings 2" panose="05020102010507070707" pitchFamily="18" charset="2"/>
              <a:buNone/>
              <a:defRPr/>
            </a:pPr>
            <a:endParaRPr lang="en-GB" altLang="en-US" sz="1400" dirty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GB" altLang="en-US" dirty="0">
                <a:ea typeface="ＭＳ Ｐゴシック" pitchFamily="34" charset="-128"/>
              </a:rPr>
              <a:t>Dr </a:t>
            </a:r>
            <a:r>
              <a:rPr lang="en-GB" altLang="en-US" dirty="0" err="1">
                <a:ea typeface="ＭＳ Ｐゴシック" pitchFamily="34" charset="-128"/>
              </a:rPr>
              <a:t>Elisabetta</a:t>
            </a:r>
            <a:r>
              <a:rPr lang="en-GB" altLang="en-US" dirty="0">
                <a:ea typeface="ＭＳ Ｐゴシック" pitchFamily="34" charset="-128"/>
              </a:rPr>
              <a:t> Giannotti – Consultant Radiologist, Nottingham Breast Institute</a:t>
            </a:r>
          </a:p>
          <a:p>
            <a:pPr marL="65087" indent="0" eaLnBrk="1" hangingPunct="1">
              <a:buFont typeface="Wingdings 2" panose="05020102010507070707" pitchFamily="18" charset="2"/>
              <a:buNone/>
              <a:defRPr/>
            </a:pPr>
            <a:endParaRPr lang="en-GB" altLang="en-US" sz="1400" dirty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GB" altLang="en-US" dirty="0">
                <a:ea typeface="ＭＳ Ｐゴシック" pitchFamily="34" charset="-128"/>
              </a:rPr>
              <a:t>Miss Georgette Oni- Consultant Plastic/</a:t>
            </a:r>
            <a:r>
              <a:rPr lang="en-GB" altLang="en-US" dirty="0" err="1">
                <a:ea typeface="ＭＳ Ｐゴシック" pitchFamily="34" charset="-128"/>
              </a:rPr>
              <a:t>Oncoplastic</a:t>
            </a:r>
            <a:r>
              <a:rPr lang="en-GB" altLang="en-US" dirty="0">
                <a:ea typeface="ＭＳ Ｐゴシック" pitchFamily="34" charset="-128"/>
              </a:rPr>
              <a:t> Breast Surgeon, Nottingham Breast Institute</a:t>
            </a:r>
          </a:p>
          <a:p>
            <a:pPr marL="65087" indent="0" eaLnBrk="1" hangingPunct="1">
              <a:buFont typeface="Wingdings 2" panose="05020102010507070707" pitchFamily="18" charset="2"/>
              <a:buNone/>
              <a:defRPr/>
            </a:pPr>
            <a:endParaRPr lang="en-GB" altLang="en-US" sz="1400" dirty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GB" altLang="en-US" dirty="0">
                <a:ea typeface="ＭＳ Ｐゴシック" pitchFamily="34" charset="-128"/>
              </a:rPr>
              <a:t>Dr Angela </a:t>
            </a:r>
            <a:r>
              <a:rPr lang="en-GB" altLang="en-US" dirty="0" err="1">
                <a:ea typeface="ＭＳ Ｐゴシック" pitchFamily="34" charset="-128"/>
              </a:rPr>
              <a:t>Esiwe</a:t>
            </a:r>
            <a:r>
              <a:rPr lang="en-GB" altLang="en-US" dirty="0">
                <a:ea typeface="ＭＳ Ｐゴシック" pitchFamily="34" charset="-128"/>
              </a:rPr>
              <a:t> - Salaried G.P, Grantham.</a:t>
            </a:r>
          </a:p>
          <a:p>
            <a:pPr marL="65087" indent="0" eaLnBrk="1" hangingPunct="1">
              <a:buFont typeface="Wingdings 2" panose="05020102010507070707" pitchFamily="18" charset="2"/>
              <a:buNone/>
              <a:defRPr/>
            </a:pPr>
            <a:endParaRPr lang="en-GB" altLang="en-US" sz="1400" dirty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GB" altLang="en-US" dirty="0">
                <a:ea typeface="ＭＳ Ｐゴシック" pitchFamily="34" charset="-128"/>
              </a:rPr>
              <a:t>Lisa Sawyers- Specialist Nurse Practitioner, Nottingham Breast Institute</a:t>
            </a:r>
          </a:p>
          <a:p>
            <a:pPr eaLnBrk="1" hangingPunct="1">
              <a:defRPr/>
            </a:pPr>
            <a:endParaRPr lang="en-GB" altLang="en-US" dirty="0">
              <a:ea typeface="ＭＳ Ｐゴシック" pitchFamily="34" charset="-128"/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0EA9B3-842B-4EF3-B27D-DFDC421738CA}"/>
              </a:ext>
            </a:extLst>
          </p:cNvPr>
          <p:cNvSpPr/>
          <p:nvPr/>
        </p:nvSpPr>
        <p:spPr>
          <a:xfrm>
            <a:off x="-36513" y="6392863"/>
            <a:ext cx="9180513" cy="495300"/>
          </a:xfrm>
          <a:prstGeom prst="rect">
            <a:avLst/>
          </a:prstGeom>
          <a:solidFill>
            <a:srgbClr val="FAB4D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2227" name="Picture 5" descr="~AUT0000">
            <a:extLst>
              <a:ext uri="{FF2B5EF4-FFF2-40B4-BE49-F238E27FC236}">
                <a16:creationId xmlns:a16="http://schemas.microsoft.com/office/drawing/2014/main" id="{607CCE3A-C142-42B6-AEBA-B4FFB6EAA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"/>
          <a:stretch>
            <a:fillRect/>
          </a:stretch>
        </p:blipFill>
        <p:spPr bwMode="auto">
          <a:xfrm>
            <a:off x="34925" y="6435725"/>
            <a:ext cx="4333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47DF4D-AAAF-439E-997E-9A7D20825C34}"/>
              </a:ext>
            </a:extLst>
          </p:cNvPr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 w="38100">
            <a:solidFill>
              <a:srgbClr val="FAB4D4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94F25972-8933-4643-A407-942B6B7C20F9}"/>
              </a:ext>
            </a:extLst>
          </p:cNvPr>
          <p:cNvSpPr/>
          <p:nvPr/>
        </p:nvSpPr>
        <p:spPr>
          <a:xfrm>
            <a:off x="8932863" y="1104900"/>
            <a:ext cx="79375" cy="73025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272C6E31-4EB5-4692-94C1-EF6E1115F474}"/>
              </a:ext>
            </a:extLst>
          </p:cNvPr>
          <p:cNvSpPr/>
          <p:nvPr/>
        </p:nvSpPr>
        <p:spPr>
          <a:xfrm>
            <a:off x="147638" y="1087438"/>
            <a:ext cx="79375" cy="71437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2231" name="Content Placeholder 13">
            <a:extLst>
              <a:ext uri="{FF2B5EF4-FFF2-40B4-BE49-F238E27FC236}">
                <a16:creationId xmlns:a16="http://schemas.microsoft.com/office/drawing/2014/main" id="{5A0ECF29-AF4F-406C-A951-599DFC5B9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8936" r="58710" b="16779"/>
          <a:stretch>
            <a:fillRect/>
          </a:stretch>
        </p:blipFill>
        <p:spPr>
          <a:xfrm>
            <a:off x="8734425" y="6392863"/>
            <a:ext cx="369888" cy="4540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BF3F91-D658-4C13-8D0E-EF0EA225CBCD}"/>
              </a:ext>
            </a:extLst>
          </p:cNvPr>
          <p:cNvSpPr txBox="1"/>
          <p:nvPr/>
        </p:nvSpPr>
        <p:spPr>
          <a:xfrm>
            <a:off x="323850" y="1341438"/>
            <a:ext cx="8483600" cy="2014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  <a:ea typeface="+mn-ea"/>
              </a:rPr>
              <a:t>Causes</a:t>
            </a: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Calibri"/>
                <a:ea typeface="+mn-ea"/>
              </a:rPr>
              <a:t>Excess oestrogens: puberty testicular tumours adrenocortical tumours hyperthyroidism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prstClr val="black"/>
                </a:solidFill>
                <a:latin typeface="Calibri"/>
                <a:ea typeface="+mn-ea"/>
              </a:rPr>
              <a:t>Disturbance in oestrogen metabolism: </a:t>
            </a:r>
            <a:r>
              <a:rPr lang="en-GB" sz="1400" dirty="0">
                <a:solidFill>
                  <a:prstClr val="black"/>
                </a:solidFill>
                <a:latin typeface="Calibri"/>
                <a:ea typeface="+mn-ea"/>
              </a:rPr>
              <a:t>alcoholism chronic liver disease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prstClr val="black"/>
                </a:solidFill>
                <a:latin typeface="Calibri"/>
                <a:ea typeface="+mn-ea"/>
              </a:rPr>
              <a:t>Decreased androgens: </a:t>
            </a:r>
            <a:r>
              <a:rPr lang="en-GB" sz="1400" dirty="0">
                <a:solidFill>
                  <a:prstClr val="black"/>
                </a:solidFill>
                <a:latin typeface="Calibri"/>
                <a:ea typeface="+mn-ea"/>
              </a:rPr>
              <a:t>Ageing, primary gonadal failure – </a:t>
            </a:r>
            <a:r>
              <a:rPr lang="en-GB" sz="1400" dirty="0" err="1">
                <a:solidFill>
                  <a:prstClr val="black"/>
                </a:solidFill>
                <a:latin typeface="Calibri"/>
                <a:ea typeface="+mn-ea"/>
              </a:rPr>
              <a:t>Klinefelters</a:t>
            </a:r>
            <a:r>
              <a:rPr lang="en-GB" sz="1400" dirty="0">
                <a:solidFill>
                  <a:prstClr val="black"/>
                </a:solidFill>
                <a:latin typeface="Calibri"/>
                <a:ea typeface="+mn-ea"/>
              </a:rPr>
              <a:t>, viral </a:t>
            </a:r>
            <a:r>
              <a:rPr lang="en-GB" sz="1400" dirty="0" err="1">
                <a:solidFill>
                  <a:prstClr val="black"/>
                </a:solidFill>
                <a:latin typeface="Calibri"/>
                <a:ea typeface="+mn-ea"/>
              </a:rPr>
              <a:t>orchitis</a:t>
            </a:r>
            <a:r>
              <a:rPr lang="en-GB" sz="1400" dirty="0">
                <a:solidFill>
                  <a:prstClr val="black"/>
                </a:solidFill>
                <a:latin typeface="Calibri"/>
                <a:ea typeface="+mn-ea"/>
              </a:rPr>
              <a:t>, </a:t>
            </a:r>
            <a:r>
              <a:rPr lang="en-GB" sz="1400" b="1" dirty="0">
                <a:solidFill>
                  <a:prstClr val="black"/>
                </a:solidFill>
                <a:latin typeface="Calibri"/>
                <a:ea typeface="+mn-ea"/>
              </a:rPr>
              <a:t>Secondary gonadal failure: </a:t>
            </a:r>
            <a:r>
              <a:rPr lang="en-GB" sz="1400" dirty="0">
                <a:solidFill>
                  <a:prstClr val="black"/>
                </a:solidFill>
                <a:latin typeface="Calibri"/>
                <a:ea typeface="+mn-ea"/>
              </a:rPr>
              <a:t>pituitary or hypothalamic disease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prstClr val="black"/>
                </a:solidFill>
                <a:latin typeface="Calibri"/>
                <a:ea typeface="+mn-ea"/>
              </a:rPr>
              <a:t>Disturbance in androgen binding: </a:t>
            </a:r>
            <a:r>
              <a:rPr lang="en-GB" sz="1400" dirty="0">
                <a:solidFill>
                  <a:prstClr val="black"/>
                </a:solidFill>
                <a:latin typeface="Calibri"/>
                <a:ea typeface="+mn-ea"/>
              </a:rPr>
              <a:t>chronic renal failure, HIV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prstClr val="black"/>
                </a:solidFill>
                <a:latin typeface="Calibri"/>
                <a:ea typeface="+mn-ea"/>
              </a:rPr>
              <a:t>Medications </a:t>
            </a:r>
            <a:r>
              <a:rPr lang="en-GB" sz="1400" dirty="0">
                <a:solidFill>
                  <a:prstClr val="black"/>
                </a:solidFill>
                <a:latin typeface="Calibri"/>
                <a:ea typeface="+mn-ea"/>
              </a:rPr>
              <a:t>(e.g. </a:t>
            </a:r>
            <a:r>
              <a:rPr lang="en-GB" sz="1400" u="sng" dirty="0">
                <a:solidFill>
                  <a:prstClr val="black"/>
                </a:solidFill>
                <a:latin typeface="Calibri"/>
                <a:ea typeface="+mn-ea"/>
              </a:rPr>
              <a:t>Spironolactone, Digoxin, cimetidine, tricyclic antidepressants, Steroids and many others</a:t>
            </a:r>
            <a:r>
              <a:rPr lang="en-GB" sz="1400" dirty="0">
                <a:solidFill>
                  <a:prstClr val="black"/>
                </a:solidFill>
                <a:latin typeface="Calibri"/>
                <a:ea typeface="+mn-ea"/>
              </a:rPr>
              <a:t>)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prstClr val="black"/>
                </a:solidFill>
                <a:latin typeface="Calibri"/>
                <a:ea typeface="+mn-ea"/>
              </a:rPr>
              <a:t>Other drugs </a:t>
            </a:r>
            <a:r>
              <a:rPr lang="en-GB" sz="1400" dirty="0">
                <a:solidFill>
                  <a:prstClr val="black"/>
                </a:solidFill>
                <a:latin typeface="Calibri"/>
                <a:ea typeface="+mn-ea"/>
              </a:rPr>
              <a:t>(e.g. marijuana, alcohol, anabolic steroids amongst others) </a:t>
            </a:r>
          </a:p>
        </p:txBody>
      </p:sp>
      <p:sp>
        <p:nvSpPr>
          <p:cNvPr id="52233" name="Title 5">
            <a:extLst>
              <a:ext uri="{FF2B5EF4-FFF2-40B4-BE49-F238E27FC236}">
                <a16:creationId xmlns:a16="http://schemas.microsoft.com/office/drawing/2014/main" id="{5118AADE-159D-4A99-8F0A-FA43DE241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GYNAECOMASTIA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4B1BFA-F1C8-46DE-9F80-E2F2BEEA621F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3573463"/>
          <a:ext cx="5041900" cy="2016125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25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79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>
                          <a:effectLst/>
                        </a:rPr>
                        <a:t>Cancer</a:t>
                      </a:r>
                      <a:endParaRPr lang="en-GB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 dirty="0">
                          <a:effectLst/>
                        </a:rPr>
                        <a:t>Gynaecomastia</a:t>
                      </a:r>
                      <a:endParaRPr lang="en-GB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71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</a:rPr>
                        <a:t>Eccentric lump</a:t>
                      </a:r>
                      <a:endParaRPr lang="en-GB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</a:rPr>
                        <a:t>Concentric lump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1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</a:rPr>
                        <a:t>Non-painful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</a:rPr>
                        <a:t>Painful / tender (in early stages)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71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</a:rPr>
                        <a:t>Hard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</a:rPr>
                        <a:t>Rubbery</a:t>
                      </a:r>
                      <a:endParaRPr lang="en-GB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77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>
                          <a:effectLst/>
                        </a:rPr>
                        <a:t>Very Rare, especially in &lt;40</a:t>
                      </a:r>
                      <a:endParaRPr lang="en-GB" sz="16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98" marR="68598" marT="0" marB="0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</a:rPr>
                        <a:t>Common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98" marR="6859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Control 1">
            <a:extLst>
              <a:ext uri="{FF2B5EF4-FFF2-40B4-BE49-F238E27FC236}">
                <a16:creationId xmlns:a16="http://schemas.microsoft.com/office/drawing/2014/main" id="{6EDD6717-A0F4-4519-8483-34A1F248C8BD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522663" y="5772150"/>
            <a:ext cx="3386137" cy="14525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2050" name="Picture 2" descr="GM vs Ca">
            <a:extLst>
              <a:ext uri="{FF2B5EF4-FFF2-40B4-BE49-F238E27FC236}">
                <a16:creationId xmlns:a16="http://schemas.microsoft.com/office/drawing/2014/main" id="{063CDE43-EED2-4DA6-A6F6-8E1F18CEC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206" y="3413775"/>
            <a:ext cx="3068859" cy="2358375"/>
          </a:xfrm>
          <a:prstGeom prst="roundRect">
            <a:avLst>
              <a:gd name="adj" fmla="val 16667"/>
            </a:avLst>
          </a:prstGeom>
          <a:noFill/>
          <a:ln w="63500" algn="in">
            <a:solidFill>
              <a:srgbClr val="F2F2F2"/>
            </a:solidFill>
            <a:round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2CA895-F618-46EE-8350-BC4E6CEB535B}"/>
              </a:ext>
            </a:extLst>
          </p:cNvPr>
          <p:cNvSpPr/>
          <p:nvPr/>
        </p:nvSpPr>
        <p:spPr>
          <a:xfrm>
            <a:off x="-36513" y="6392863"/>
            <a:ext cx="9180513" cy="495300"/>
          </a:xfrm>
          <a:prstGeom prst="rect">
            <a:avLst/>
          </a:prstGeom>
          <a:solidFill>
            <a:srgbClr val="FAB4D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3251" name="Picture 5" descr="~AUT0000">
            <a:extLst>
              <a:ext uri="{FF2B5EF4-FFF2-40B4-BE49-F238E27FC236}">
                <a16:creationId xmlns:a16="http://schemas.microsoft.com/office/drawing/2014/main" id="{4379FC37-5C07-472E-866B-495AC71B1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"/>
          <a:stretch>
            <a:fillRect/>
          </a:stretch>
        </p:blipFill>
        <p:spPr bwMode="auto">
          <a:xfrm>
            <a:off x="34925" y="6435725"/>
            <a:ext cx="4333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72988D-77B9-4BE6-A298-68FB129EC8C0}"/>
              </a:ext>
            </a:extLst>
          </p:cNvPr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 w="38100">
            <a:solidFill>
              <a:srgbClr val="FAB4D4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1085216-763A-4DEF-A656-01375735433B}"/>
              </a:ext>
            </a:extLst>
          </p:cNvPr>
          <p:cNvSpPr/>
          <p:nvPr/>
        </p:nvSpPr>
        <p:spPr>
          <a:xfrm>
            <a:off x="8932863" y="1104900"/>
            <a:ext cx="79375" cy="73025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37134DD-72AD-48E4-A880-C042617B2841}"/>
              </a:ext>
            </a:extLst>
          </p:cNvPr>
          <p:cNvSpPr/>
          <p:nvPr/>
        </p:nvSpPr>
        <p:spPr>
          <a:xfrm>
            <a:off x="147638" y="1087438"/>
            <a:ext cx="79375" cy="71437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3255" name="Content Placeholder 13">
            <a:extLst>
              <a:ext uri="{FF2B5EF4-FFF2-40B4-BE49-F238E27FC236}">
                <a16:creationId xmlns:a16="http://schemas.microsoft.com/office/drawing/2014/main" id="{F3B8C950-3F35-42C4-B218-76CFF473F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8936" r="58710" b="16779"/>
          <a:stretch>
            <a:fillRect/>
          </a:stretch>
        </p:blipFill>
        <p:spPr>
          <a:xfrm>
            <a:off x="8734425" y="6392863"/>
            <a:ext cx="369888" cy="4540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36C306-0A16-494A-A9B5-13F5F6B5BDEE}"/>
              </a:ext>
            </a:extLst>
          </p:cNvPr>
          <p:cNvSpPr txBox="1"/>
          <p:nvPr/>
        </p:nvSpPr>
        <p:spPr>
          <a:xfrm>
            <a:off x="455613" y="1773238"/>
            <a:ext cx="83518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3257" name="Title 5">
            <a:extLst>
              <a:ext uri="{FF2B5EF4-FFF2-40B4-BE49-F238E27FC236}">
                <a16:creationId xmlns:a16="http://schemas.microsoft.com/office/drawing/2014/main" id="{DAE1E3BB-7786-4922-A467-E9B98A28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GYNECOMASTIA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8144ED-F479-4521-A784-B1BA9F0A0FED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1700213"/>
          <a:ext cx="8208962" cy="3649662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3318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0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747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kern="1400" dirty="0">
                        <a:effectLst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400" dirty="0">
                          <a:effectLst/>
                        </a:rPr>
                        <a:t>CAUSE</a:t>
                      </a:r>
                      <a:endParaRPr lang="en-GB" sz="1100" kern="1400" dirty="0">
                        <a:effectLst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400" dirty="0">
                          <a:effectLst/>
                        </a:rPr>
                        <a:t> </a:t>
                      </a:r>
                      <a:endParaRPr lang="en-GB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400" dirty="0">
                          <a:effectLst/>
                        </a:rPr>
                        <a:t>TREATMENT</a:t>
                      </a:r>
                      <a:endParaRPr lang="en-GB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2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effectLst/>
                        </a:rPr>
                        <a:t>Pubertal</a:t>
                      </a:r>
                      <a:endParaRPr lang="en-GB" sz="1600" b="1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</a:rPr>
                        <a:t>Will usually spontaneously resolve &lt;3 years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5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effectLst/>
                        </a:rPr>
                        <a:t>Hypogonadism</a:t>
                      </a:r>
                      <a:endParaRPr lang="en-GB" sz="1600" b="1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</a:rPr>
                        <a:t>Refer to Endocrinologist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04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effectLst/>
                        </a:rPr>
                        <a:t>Drug/Lifestyle cause</a:t>
                      </a:r>
                      <a:endParaRPr lang="en-GB" sz="1600" b="1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</a:rPr>
                        <a:t>Remove/correct  underlying cause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5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>
                          <a:effectLst/>
                        </a:rPr>
                        <a:t>Idiopathic</a:t>
                      </a:r>
                      <a:endParaRPr lang="en-GB" sz="1600" b="1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</a:rPr>
                        <a:t>Tamoxifen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5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>
                          <a:effectLst/>
                        </a:rPr>
                        <a:t>Obesity</a:t>
                      </a:r>
                      <a:endParaRPr lang="en-GB" sz="1600" b="1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</a:rPr>
                        <a:t>Advise to lose weight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1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dirty="0">
                          <a:effectLst/>
                        </a:rPr>
                        <a:t>Old age</a:t>
                      </a:r>
                      <a:endParaRPr lang="en-GB" sz="1600" b="1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400" dirty="0">
                          <a:effectLst/>
                        </a:rPr>
                        <a:t>Normal aging process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Control 1">
            <a:extLst>
              <a:ext uri="{FF2B5EF4-FFF2-40B4-BE49-F238E27FC236}">
                <a16:creationId xmlns:a16="http://schemas.microsoft.com/office/drawing/2014/main" id="{B0CC3717-C44D-48E0-A08F-5F37D4D9AB9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891338" y="10596563"/>
            <a:ext cx="3113087" cy="1911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53285" name="Picture 2" descr="W:\Logos\nuh.jpg">
            <a:extLst>
              <a:ext uri="{FF2B5EF4-FFF2-40B4-BE49-F238E27FC236}">
                <a16:creationId xmlns:a16="http://schemas.microsoft.com/office/drawing/2014/main" id="{2C0A29CB-ACAC-42F1-9077-1629A4806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53175"/>
            <a:ext cx="457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363F64-2899-497F-BC71-B8146506AC9C}"/>
              </a:ext>
            </a:extLst>
          </p:cNvPr>
          <p:cNvSpPr/>
          <p:nvPr/>
        </p:nvSpPr>
        <p:spPr>
          <a:xfrm>
            <a:off x="-36513" y="6392863"/>
            <a:ext cx="9180513" cy="495300"/>
          </a:xfrm>
          <a:prstGeom prst="rect">
            <a:avLst/>
          </a:prstGeom>
          <a:solidFill>
            <a:srgbClr val="FAB4D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4275" name="Picture 5" descr="~AUT0000">
            <a:extLst>
              <a:ext uri="{FF2B5EF4-FFF2-40B4-BE49-F238E27FC236}">
                <a16:creationId xmlns:a16="http://schemas.microsoft.com/office/drawing/2014/main" id="{EB0A8875-9AC1-4ADC-9AC0-B9AC0E87B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"/>
          <a:stretch>
            <a:fillRect/>
          </a:stretch>
        </p:blipFill>
        <p:spPr bwMode="auto">
          <a:xfrm>
            <a:off x="34925" y="6435725"/>
            <a:ext cx="4333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3E33E7-2542-4126-81A6-700A55E5283D}"/>
              </a:ext>
            </a:extLst>
          </p:cNvPr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 w="38100">
            <a:solidFill>
              <a:srgbClr val="FAB4D4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9163E3E-946E-4AEC-9DCD-1BCE3CCF2BB9}"/>
              </a:ext>
            </a:extLst>
          </p:cNvPr>
          <p:cNvSpPr/>
          <p:nvPr/>
        </p:nvSpPr>
        <p:spPr>
          <a:xfrm>
            <a:off x="8932863" y="1104900"/>
            <a:ext cx="79375" cy="73025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5C90A6B-33BE-4861-BA31-8DF9F232754C}"/>
              </a:ext>
            </a:extLst>
          </p:cNvPr>
          <p:cNvSpPr/>
          <p:nvPr/>
        </p:nvSpPr>
        <p:spPr>
          <a:xfrm>
            <a:off x="147638" y="1087438"/>
            <a:ext cx="79375" cy="71437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4279" name="Content Placeholder 13">
            <a:extLst>
              <a:ext uri="{FF2B5EF4-FFF2-40B4-BE49-F238E27FC236}">
                <a16:creationId xmlns:a16="http://schemas.microsoft.com/office/drawing/2014/main" id="{BF21F217-B7C7-4C2D-B196-A75EB57E3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8936" r="58710" b="16779"/>
          <a:stretch>
            <a:fillRect/>
          </a:stretch>
        </p:blipFill>
        <p:spPr>
          <a:xfrm>
            <a:off x="8734425" y="6392863"/>
            <a:ext cx="369888" cy="454025"/>
          </a:xfrm>
        </p:spPr>
      </p:pic>
      <p:sp>
        <p:nvSpPr>
          <p:cNvPr id="54280" name="Title 5">
            <a:extLst>
              <a:ext uri="{FF2B5EF4-FFF2-40B4-BE49-F238E27FC236}">
                <a16:creationId xmlns:a16="http://schemas.microsoft.com/office/drawing/2014/main" id="{7DF9E154-C4FC-4622-A6ED-5A8990D7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MALE BREAST CANCER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C7A049-3DEC-4B61-BA07-93182C5727D8}"/>
              </a:ext>
            </a:extLst>
          </p:cNvPr>
          <p:cNvSpPr/>
          <p:nvPr/>
        </p:nvSpPr>
        <p:spPr>
          <a:xfrm>
            <a:off x="539750" y="1341438"/>
            <a:ext cx="8432800" cy="21844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prstClr val="black"/>
                </a:solidFill>
                <a:latin typeface="Calibri"/>
                <a:ea typeface="+mn-ea"/>
              </a:rPr>
              <a:t>Age &gt;60 (majority)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prstClr val="black"/>
                </a:solidFill>
                <a:latin typeface="Calibri"/>
                <a:ea typeface="+mn-ea"/>
              </a:rPr>
              <a:t>Rare- 1% of breast cancers</a:t>
            </a:r>
            <a:endParaRPr lang="en-GB" sz="200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↑Nodal involvement and higher stage disease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E82221-238C-4F35-9BD2-38715CC61E6D}"/>
              </a:ext>
            </a:extLst>
          </p:cNvPr>
          <p:cNvSpPr/>
          <p:nvPr/>
        </p:nvSpPr>
        <p:spPr>
          <a:xfrm>
            <a:off x="468313" y="3643313"/>
            <a:ext cx="8207375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lump in the breast area, more likely away from the nipple, </a:t>
            </a:r>
            <a:r>
              <a:rPr lang="en-GB" sz="2000" b="1" dirty="0">
                <a:solidFill>
                  <a:prstClr val="black"/>
                </a:solidFill>
                <a:latin typeface="Calibri"/>
                <a:ea typeface="+mn-ea"/>
              </a:rPr>
              <a:t>painless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oozing from the nipple (a discharge) that may be blood stained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swelling of the breast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a sore (ulcer) in the skin of the breast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a nipple that is pulled into the breast (called nipple retraction)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lumps under the arm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a rash on or around the nipple</a:t>
            </a:r>
          </a:p>
        </p:txBody>
      </p:sp>
      <p:pic>
        <p:nvPicPr>
          <p:cNvPr id="54283" name="Picture 2" descr="W:\Logos\nuh.jpg">
            <a:extLst>
              <a:ext uri="{FF2B5EF4-FFF2-40B4-BE49-F238E27FC236}">
                <a16:creationId xmlns:a16="http://schemas.microsoft.com/office/drawing/2014/main" id="{DA569222-4684-416F-9272-20114B4B4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53175"/>
            <a:ext cx="457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7053A2-C4D2-4630-86A8-E14E3522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398587"/>
          </a:xfrm>
        </p:spPr>
        <p:txBody>
          <a:bodyPr/>
          <a:lstStyle/>
          <a:p>
            <a:pPr indent="0">
              <a:defRPr/>
            </a:pPr>
            <a:r>
              <a:rPr lang="en-US" dirty="0"/>
              <a:t>Miss Georgette Oni/ Dr A. Esiwe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0FFD0-AF66-4545-96D9-4121091AC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Case Study 1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</a:endParaRP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85F16EBF-B7F9-44ED-A658-15715D666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8260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Miss A is 33 yrs old presents with 2/12 hx of a painful breast lump.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LMP= 3/12 ago on Cerezette (POP)</a:t>
            </a:r>
          </a:p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Pain – not sure if related to her cycle</a:t>
            </a:r>
          </a:p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Examination: generally ‘lumpy’ breasts.</a:t>
            </a:r>
          </a:p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Referred to breast clinic</a:t>
            </a:r>
          </a:p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FHx: Sister diagnosed with Breast Ca 3yrs ago age 42, Mum age 46, Grandma in her 50’s.</a:t>
            </a:r>
          </a:p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B972D-4CE9-4FD8-999F-4B199BD6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>
              <a:defRPr/>
            </a:pPr>
            <a:r>
              <a:rPr lang="en-GB" dirty="0" err="1">
                <a:ea typeface="+mj-ea"/>
              </a:rPr>
              <a:t>DDx</a:t>
            </a:r>
            <a:endParaRPr lang="en-GB" dirty="0">
              <a:ea typeface="+mj-ea"/>
            </a:endParaRP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9B02C387-B2CA-4AA8-8F52-465776D48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Benign breast lump</a:t>
            </a:r>
          </a:p>
          <a:p>
            <a:pPr lvl="1" eaLnBrk="1" hangingPunct="1"/>
            <a:r>
              <a:rPr lang="en-GB" altLang="en-US">
                <a:ea typeface="ＭＳ Ｐゴシック" panose="020B0600070205080204" pitchFamily="34" charset="-128"/>
              </a:rPr>
              <a:t>Eg fibroadenoma, benign phyllodes</a:t>
            </a:r>
          </a:p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Exclude malignancy</a:t>
            </a:r>
          </a:p>
          <a:p>
            <a:pPr lvl="1" eaLnBrk="1" hangingPunct="1"/>
            <a:r>
              <a:rPr lang="en-GB" altLang="en-US">
                <a:ea typeface="ＭＳ Ｐゴシック" panose="020B0600070205080204" pitchFamily="34" charset="-128"/>
              </a:rPr>
              <a:t>Malignant Phyllodes</a:t>
            </a:r>
          </a:p>
          <a:p>
            <a:pPr lvl="1" eaLnBrk="1" hangingPunct="1"/>
            <a:r>
              <a:rPr lang="en-GB" altLang="en-US">
                <a:ea typeface="ＭＳ Ｐゴシック" panose="020B0600070205080204" pitchFamily="34" charset="-128"/>
              </a:rPr>
              <a:t>DCIS/Inv cancer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>
            <a:extLst>
              <a:ext uri="{FF2B5EF4-FFF2-40B4-BE49-F238E27FC236}">
                <a16:creationId xmlns:a16="http://schemas.microsoft.com/office/drawing/2014/main" id="{FE888636-03AF-4080-BB54-CEE015980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310563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>
            <a:extLst>
              <a:ext uri="{FF2B5EF4-FFF2-40B4-BE49-F238E27FC236}">
                <a16:creationId xmlns:a16="http://schemas.microsoft.com/office/drawing/2014/main" id="{5E8DCED9-1D99-426C-964E-EA0641C6E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78771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098B-4F88-4FCB-B0FA-D6BCD68A0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>
              <a:defRPr/>
            </a:pPr>
            <a:r>
              <a:rPr lang="en-GB" dirty="0">
                <a:ea typeface="+mj-ea"/>
              </a:rPr>
              <a:t>Risk stratification and screening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CFA3DA72-AFA1-4F5F-B250-184052FC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Low risk – no intervention</a:t>
            </a:r>
          </a:p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Moderate risk – annual MMGs from age of 40</a:t>
            </a:r>
          </a:p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High risk – annual MMGs from age of 35</a:t>
            </a:r>
          </a:p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Genetic syndromes eg BRCA – MMGs from age of 30 and MRI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51B09-A8AC-4559-A595-4ECD7DE5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Case 2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</a:endParaRP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4D4EF3D9-1290-451C-9FE3-82C5ED59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13337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 Mrs B. Is a 43yr old with lump in her left breast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Examination: Left breast- 2cm lump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Mum had cancer in her 40’s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Plan: Refer 2WW Breast clinic- Notts City Hosp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DDx: Breast cancer, benign breast lump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GB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B195-FCEF-4979-82DA-7237788BD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Objectives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7BFC9-EB9D-4584-B679-171A23884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41900"/>
          </a:xfrm>
        </p:spPr>
        <p:txBody>
          <a:bodyPr>
            <a:normAutofit fontScale="92500"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>
                <a:ea typeface="+mn-ea"/>
              </a:rPr>
              <a:t>Case Studies of typical G.P cases (E.G/A.E/G.O)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ea typeface="+mn-ea"/>
              </a:rPr>
              <a:t>Presentation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ea typeface="+mn-ea"/>
              </a:rPr>
              <a:t>Investigations and Diagnosis at Breast clinic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ea typeface="+mn-ea"/>
              </a:rPr>
              <a:t>Management</a:t>
            </a:r>
          </a:p>
          <a:p>
            <a:pPr marL="448056" indent="-384048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ea typeface="+mn-ea"/>
              </a:rPr>
              <a:t>Complications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>
                <a:ea typeface="+mn-ea"/>
              </a:rPr>
              <a:t>Tips on breast examination (L.S/G.O)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>
                <a:ea typeface="+mn-ea"/>
              </a:rPr>
              <a:t>Criteria for referral Genetic counselling in a nutshell (G.O)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>
                <a:ea typeface="+mn-ea"/>
              </a:rPr>
              <a:t>Post care support (G.O)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>
                <a:ea typeface="+mn-ea"/>
              </a:rPr>
              <a:t>Q+ 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BD9BF-426E-4C81-961F-D8D5595DA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>
              <a:defRPr/>
            </a:pPr>
            <a:r>
              <a:rPr lang="en-GB" dirty="0">
                <a:ea typeface="+mj-ea"/>
              </a:rPr>
              <a:t>Management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F4DDB223-0149-4091-A392-5E4845D37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Triple assessment</a:t>
            </a:r>
          </a:p>
          <a:p>
            <a:pPr lvl="1" eaLnBrk="1" hangingPunct="1"/>
            <a:r>
              <a:rPr lang="en-GB" altLang="en-US">
                <a:ea typeface="ＭＳ Ｐゴシック" panose="020B0600070205080204" pitchFamily="34" charset="-128"/>
              </a:rPr>
              <a:t>Palpable lump</a:t>
            </a:r>
          </a:p>
          <a:p>
            <a:pPr lvl="1" eaLnBrk="1" hangingPunct="1"/>
            <a:r>
              <a:rPr lang="en-GB" altLang="en-US">
                <a:ea typeface="ＭＳ Ｐゴシック" panose="020B0600070205080204" pitchFamily="34" charset="-128"/>
              </a:rPr>
              <a:t>Seen on MMG and USS</a:t>
            </a:r>
          </a:p>
          <a:p>
            <a:pPr lvl="1" eaLnBrk="1" hangingPunct="1"/>
            <a:r>
              <a:rPr lang="en-GB" altLang="en-US">
                <a:ea typeface="ＭＳ Ｐゴシック" panose="020B0600070205080204" pitchFamily="34" charset="-128"/>
              </a:rPr>
              <a:t>Gd 2, 26mm, Node +ve, ER +ve, Her2 -ve</a:t>
            </a:r>
          </a:p>
          <a:p>
            <a:pPr lvl="1" eaLnBrk="1" hangingPunct="1"/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FHx assessed –tested</a:t>
            </a:r>
          </a:p>
          <a:p>
            <a:pPr lvl="1" eaLnBrk="1" hangingPunct="1"/>
            <a:r>
              <a:rPr lang="en-GB" altLang="en-US">
                <a:ea typeface="ＭＳ Ｐゴシック" panose="020B0600070205080204" pitchFamily="34" charset="-128"/>
              </a:rPr>
              <a:t>BRCA 2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	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E4C1-D2FB-410A-90D8-21527396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defRPr/>
            </a:pPr>
            <a:r>
              <a:rPr lang="en-US" dirty="0"/>
              <a:t>Indications for NACT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4D7DAF2F-E6EC-4ED9-AE30-9A22C8C69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Age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Grade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Tumour size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Nodal involvement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Her 2 status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Inflammatory breast cancer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Genetics, fertility etc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Down-staging to facilitate BCS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00BAC-6D30-44DD-9B28-F8D72DB26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>
              <a:defRPr/>
            </a:pPr>
            <a:r>
              <a:rPr lang="en-GB" dirty="0" err="1">
                <a:ea typeface="+mj-ea"/>
              </a:rPr>
              <a:t>Mgmt</a:t>
            </a:r>
            <a:r>
              <a:rPr lang="en-GB" dirty="0">
                <a:ea typeface="+mj-ea"/>
              </a:rPr>
              <a:t> </a:t>
            </a:r>
            <a:r>
              <a:rPr lang="en-GB" dirty="0" err="1">
                <a:ea typeface="+mj-ea"/>
              </a:rPr>
              <a:t>ctd</a:t>
            </a:r>
            <a:endParaRPr lang="en-GB" dirty="0">
              <a:ea typeface="+mj-ea"/>
            </a:endParaRP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135A3BFE-9EE6-4D0A-B147-20C096D1A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572000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NACT – partial response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Surgery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Radiotherapy</a:t>
            </a:r>
          </a:p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Endocrine therapy</a:t>
            </a:r>
          </a:p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Oopherectomy </a:t>
            </a:r>
          </a:p>
          <a:p>
            <a:pPr eaLnBrk="1" hangingPunct="1"/>
            <a:endParaRPr lang="en-GB" altLang="en-US">
              <a:ea typeface="ＭＳ Ｐゴシック" panose="020B0600070205080204" pitchFamily="34" charset="-128"/>
            </a:endParaRPr>
          </a:p>
        </p:txBody>
      </p:sp>
      <p:pic>
        <p:nvPicPr>
          <p:cNvPr id="64516" name="Picture 2">
            <a:extLst>
              <a:ext uri="{FF2B5EF4-FFF2-40B4-BE49-F238E27FC236}">
                <a16:creationId xmlns:a16="http://schemas.microsoft.com/office/drawing/2014/main" id="{451EA27A-E0F0-4A2C-B8DD-6982D0669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4813"/>
            <a:ext cx="3074987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EBC9D-70AF-49A9-8B37-34554873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Case 3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</a:endParaRP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F20A2216-052F-49CD-9ABB-2BECF334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13337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Mrs C. Is a 78yr old presents with 3/12 history of left arm pain. Pain radiates occasionally to breast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No history of injury or trigger.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Multiple co-morbidities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Examination:</a:t>
            </a:r>
          </a:p>
          <a:p>
            <a:pPr eaLnBrk="1" hangingPunct="1">
              <a:buFontTx/>
              <a:buChar char="-"/>
            </a:pPr>
            <a:r>
              <a:rPr lang="en-GB" altLang="en-US">
                <a:ea typeface="ＭＳ Ｐゴシック" panose="020B0600070205080204" pitchFamily="34" charset="-128"/>
              </a:rPr>
              <a:t>MSK- left arm-NAD</a:t>
            </a:r>
          </a:p>
          <a:p>
            <a:pPr eaLnBrk="1" hangingPunct="1">
              <a:buFontTx/>
              <a:buChar char="-"/>
            </a:pPr>
            <a:r>
              <a:rPr lang="en-GB" altLang="en-US">
                <a:ea typeface="ＭＳ Ｐゴシック" panose="020B0600070205080204" pitchFamily="34" charset="-128"/>
              </a:rPr>
              <a:t>Breast- Large breast lump &gt;5cm, fixed with nipple inversion</a:t>
            </a:r>
          </a:p>
          <a:p>
            <a:pPr eaLnBrk="1" hangingPunct="1">
              <a:buFontTx/>
              <a:buChar char="-"/>
            </a:pPr>
            <a:r>
              <a:rPr lang="en-GB" altLang="en-US">
                <a:ea typeface="ＭＳ Ｐゴシック" panose="020B0600070205080204" pitchFamily="34" charset="-128"/>
              </a:rPr>
              <a:t>Axilla: NAD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AD6C1-7337-48D4-ADA1-0850F0AD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Case 3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</a:endParaRP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BDEC3F4A-5C91-4186-BFCD-6DDE04639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855788"/>
            <a:ext cx="8229600" cy="4572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Diagnosis: Breast cancer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Inv: ER +ve ,PR +ve, Her 2 –ve.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Discussion – not keen for surgery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GB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Endocrine tablet therapy</a:t>
            </a:r>
          </a:p>
        </p:txBody>
      </p:sp>
      <p:pic>
        <p:nvPicPr>
          <p:cNvPr id="66564" name="Picture 6">
            <a:extLst>
              <a:ext uri="{FF2B5EF4-FFF2-40B4-BE49-F238E27FC236}">
                <a16:creationId xmlns:a16="http://schemas.microsoft.com/office/drawing/2014/main" id="{53BA3BCF-B9C0-462C-8D90-80DFDFF8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4813"/>
            <a:ext cx="266700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EB54-8F15-4CF1-B5A7-F404D6F8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indent="0" eaLnBrk="1" hangingPunct="1">
              <a:defRPr/>
            </a:pPr>
            <a:r>
              <a:rPr lang="en-GB" dirty="0">
                <a:ea typeface="+mj-ea"/>
              </a:rPr>
              <a:t>Primary endocrine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A7C49-70FC-4735-9DDF-ADCA120DF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557338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n-ea"/>
              </a:rPr>
              <a:t>Not safe for surgery</a:t>
            </a:r>
          </a:p>
          <a:p>
            <a:pPr lvl="1" eaLnBrk="1" hangingPunct="1">
              <a:defRPr/>
            </a:pPr>
            <a:r>
              <a:rPr lang="en-GB" dirty="0">
                <a:ea typeface="+mn-ea"/>
              </a:rPr>
              <a:t>NACOP surgery still best long term treatment</a:t>
            </a:r>
          </a:p>
          <a:p>
            <a:pPr eaLnBrk="1" hangingPunct="1">
              <a:defRPr/>
            </a:pPr>
            <a:r>
              <a:rPr lang="en-GB" dirty="0">
                <a:ea typeface="+mn-ea"/>
              </a:rPr>
              <a:t>Side effects</a:t>
            </a:r>
          </a:p>
          <a:p>
            <a:pPr lvl="1" eaLnBrk="1" hangingPunct="1">
              <a:defRPr/>
            </a:pPr>
            <a:r>
              <a:rPr lang="en-GB" dirty="0">
                <a:ea typeface="+mn-ea"/>
              </a:rPr>
              <a:t>Menopausal, aches and pains</a:t>
            </a:r>
          </a:p>
          <a:p>
            <a:pPr lvl="1" eaLnBrk="1" hangingPunct="1">
              <a:defRPr/>
            </a:pPr>
            <a:r>
              <a:rPr lang="en-GB" dirty="0" err="1">
                <a:ea typeface="+mn-ea"/>
              </a:rPr>
              <a:t>Dexa</a:t>
            </a:r>
            <a:r>
              <a:rPr lang="en-GB" dirty="0">
                <a:ea typeface="+mn-ea"/>
              </a:rPr>
              <a:t> scan</a:t>
            </a:r>
          </a:p>
          <a:p>
            <a:pPr eaLnBrk="1" hangingPunct="1">
              <a:defRPr/>
            </a:pPr>
            <a:r>
              <a:rPr lang="en-GB" dirty="0">
                <a:ea typeface="+mn-ea"/>
              </a:rPr>
              <a:t>Monitoring</a:t>
            </a:r>
          </a:p>
          <a:p>
            <a:pPr lvl="1" eaLnBrk="1" hangingPunct="1">
              <a:defRPr/>
            </a:pPr>
            <a:r>
              <a:rPr lang="en-GB" dirty="0">
                <a:ea typeface="+mn-ea"/>
              </a:rPr>
              <a:t>Nurse led clinic</a:t>
            </a:r>
          </a:p>
          <a:p>
            <a:pPr lvl="1" eaLnBrk="1" hangingPunct="1">
              <a:defRPr/>
            </a:pPr>
            <a:r>
              <a:rPr lang="en-GB" dirty="0" err="1">
                <a:ea typeface="+mn-ea"/>
              </a:rPr>
              <a:t>Caliper</a:t>
            </a:r>
            <a:r>
              <a:rPr lang="en-GB" dirty="0">
                <a:ea typeface="+mn-ea"/>
              </a:rPr>
              <a:t> measurements, imaging</a:t>
            </a:r>
          </a:p>
          <a:p>
            <a:pPr eaLnBrk="1" hangingPunct="1">
              <a:defRPr/>
            </a:pPr>
            <a:r>
              <a:rPr lang="en-GB" dirty="0">
                <a:ea typeface="+mn-ea"/>
              </a:rPr>
              <a:t>Resistance - 1</a:t>
            </a:r>
            <a:r>
              <a:rPr lang="en-GB" baseline="30000" dirty="0">
                <a:ea typeface="+mn-ea"/>
              </a:rPr>
              <a:t>st</a:t>
            </a:r>
            <a:r>
              <a:rPr lang="en-GB" dirty="0">
                <a:ea typeface="+mn-ea"/>
              </a:rPr>
              <a:t>, 2</a:t>
            </a:r>
            <a:r>
              <a:rPr lang="en-GB" baseline="30000" dirty="0">
                <a:ea typeface="+mn-ea"/>
              </a:rPr>
              <a:t>nd</a:t>
            </a:r>
            <a:r>
              <a:rPr lang="en-GB" dirty="0">
                <a:ea typeface="+mn-ea"/>
              </a:rPr>
              <a:t>, 3</a:t>
            </a:r>
            <a:r>
              <a:rPr lang="en-GB" baseline="30000" dirty="0">
                <a:ea typeface="+mn-ea"/>
              </a:rPr>
              <a:t>rd</a:t>
            </a:r>
            <a:r>
              <a:rPr lang="en-GB" dirty="0">
                <a:ea typeface="+mn-ea"/>
              </a:rPr>
              <a:t> line treatments</a:t>
            </a:r>
          </a:p>
          <a:p>
            <a:pPr marL="65087" indent="0" eaLnBrk="1" hangingPunct="1">
              <a:buFont typeface="Wingdings 2" panose="05020102010507070707" pitchFamily="18" charset="2"/>
              <a:buNone/>
              <a:defRPr/>
            </a:pPr>
            <a:endParaRPr lang="en-GB" dirty="0">
              <a:ea typeface="+mn-ea"/>
            </a:endParaRP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F1155C28-3A6E-4A27-ADF9-612657FE1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781300"/>
            <a:ext cx="2235200" cy="2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51E8B3-ACC6-4AC5-B5BC-A4B738660131}"/>
              </a:ext>
            </a:extLst>
          </p:cNvPr>
          <p:cNvSpPr/>
          <p:nvPr/>
        </p:nvSpPr>
        <p:spPr>
          <a:xfrm>
            <a:off x="-36513" y="6392863"/>
            <a:ext cx="9180513" cy="495300"/>
          </a:xfrm>
          <a:prstGeom prst="rect">
            <a:avLst/>
          </a:prstGeom>
          <a:solidFill>
            <a:srgbClr val="FAB4D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8611" name="Picture 5" descr="~AUT0000">
            <a:extLst>
              <a:ext uri="{FF2B5EF4-FFF2-40B4-BE49-F238E27FC236}">
                <a16:creationId xmlns:a16="http://schemas.microsoft.com/office/drawing/2014/main" id="{66B0F638-CF03-43BA-8A08-D491FCA4D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435725"/>
            <a:ext cx="4333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67EEB4-F326-4B35-91F4-7DCACE12FCEA}"/>
              </a:ext>
            </a:extLst>
          </p:cNvPr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 w="38100">
            <a:solidFill>
              <a:srgbClr val="FAB4D4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2A67ECC-4615-4935-B177-7474AD94A670}"/>
              </a:ext>
            </a:extLst>
          </p:cNvPr>
          <p:cNvSpPr/>
          <p:nvPr/>
        </p:nvSpPr>
        <p:spPr>
          <a:xfrm>
            <a:off x="8932863" y="1104900"/>
            <a:ext cx="79375" cy="73025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2DF968B8-2647-42CE-BA1E-A9F3838289DF}"/>
              </a:ext>
            </a:extLst>
          </p:cNvPr>
          <p:cNvSpPr/>
          <p:nvPr/>
        </p:nvSpPr>
        <p:spPr>
          <a:xfrm>
            <a:off x="147638" y="1087438"/>
            <a:ext cx="79375" cy="71437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8615" name="Content Placeholder 13">
            <a:extLst>
              <a:ext uri="{FF2B5EF4-FFF2-40B4-BE49-F238E27FC236}">
                <a16:creationId xmlns:a16="http://schemas.microsoft.com/office/drawing/2014/main" id="{95D0A978-B83B-406C-A3A8-2B5AAED94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4425" y="6392863"/>
            <a:ext cx="369888" cy="454025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7CF3B5A-2C63-49E6-98DC-85FB7141D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defRPr/>
            </a:pPr>
            <a:r>
              <a:rPr lang="en-GB" dirty="0"/>
              <a:t>MALE BREAST CANCER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428AF8-D6E9-4D29-A3E3-5A52DAAD7416}"/>
              </a:ext>
            </a:extLst>
          </p:cNvPr>
          <p:cNvSpPr/>
          <p:nvPr/>
        </p:nvSpPr>
        <p:spPr>
          <a:xfrm>
            <a:off x="539750" y="1341438"/>
            <a:ext cx="8432800" cy="2184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sz="2000" b="1" dirty="0"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latin typeface="Arial" charset="0"/>
                <a:ea typeface="ＭＳ Ｐゴシック" charset="0"/>
                <a:cs typeface="Arial" charset="0"/>
              </a:rPr>
              <a:t>Age &gt;60 (majority)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latin typeface="Arial" charset="0"/>
                <a:ea typeface="ＭＳ Ｐゴシック" charset="0"/>
                <a:cs typeface="Arial" charset="0"/>
              </a:rPr>
              <a:t>Rare- 1% of breast cancers</a:t>
            </a:r>
            <a:endParaRPr lang="en-GB" sz="2000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defRPr/>
            </a:pPr>
            <a:endParaRPr lang="en-GB" sz="2000" dirty="0"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 charset="0"/>
                <a:ea typeface="ＭＳ Ｐゴシック" charset="0"/>
                <a:cs typeface="Arial" charset="0"/>
              </a:rPr>
              <a:t>↑Nodal involvement and higher stage disease</a:t>
            </a:r>
          </a:p>
          <a:p>
            <a:pPr>
              <a:defRPr/>
            </a:pPr>
            <a:endParaRPr lang="en-GB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8618" name="Rectangle 7">
            <a:extLst>
              <a:ext uri="{FF2B5EF4-FFF2-40B4-BE49-F238E27FC236}">
                <a16:creationId xmlns:a16="http://schemas.microsoft.com/office/drawing/2014/main" id="{AB3A5230-B5AE-483E-B976-F979A6698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643313"/>
            <a:ext cx="82073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GB" altLang="en-US" sz="2000">
                <a:latin typeface="Arial" panose="020B0604020202020204" pitchFamily="34" charset="0"/>
              </a:rPr>
              <a:t>lump in the breast area, more likely away from the nipple,</a:t>
            </a:r>
            <a:r>
              <a:rPr lang="en-GB" altLang="en-US" sz="2000" u="sng">
                <a:latin typeface="Arial" panose="020B0604020202020204" pitchFamily="34" charset="0"/>
              </a:rPr>
              <a:t> painless</a:t>
            </a:r>
            <a:r>
              <a:rPr lang="en-GB" altLang="en-US" sz="200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GB" altLang="en-US" sz="2000">
                <a:latin typeface="Arial" panose="020B0604020202020204" pitchFamily="34" charset="0"/>
              </a:rPr>
              <a:t>oozing from the nipple (a discharge) that may be blood stained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GB" altLang="en-US" sz="2000">
                <a:latin typeface="Arial" panose="020B0604020202020204" pitchFamily="34" charset="0"/>
              </a:rPr>
              <a:t>swelling of the breast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GB" altLang="en-US" sz="2000">
                <a:latin typeface="Arial" panose="020B0604020202020204" pitchFamily="34" charset="0"/>
              </a:rPr>
              <a:t>a sore (ulcer) in the skin of the breast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GB" altLang="en-US" sz="2000">
                <a:latin typeface="Arial" panose="020B0604020202020204" pitchFamily="34" charset="0"/>
              </a:rPr>
              <a:t>a nipple that is pulled into the breast (called nipple retraction)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GB" altLang="en-US" sz="2000">
                <a:latin typeface="Arial" panose="020B0604020202020204" pitchFamily="34" charset="0"/>
              </a:rPr>
              <a:t>lumps under the arm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GB" altLang="en-US" sz="2000">
                <a:latin typeface="Arial" panose="020B0604020202020204" pitchFamily="34" charset="0"/>
              </a:rPr>
              <a:t>a rash on or around the nipple</a:t>
            </a:r>
          </a:p>
        </p:txBody>
      </p:sp>
      <p:pic>
        <p:nvPicPr>
          <p:cNvPr id="68619" name="Picture 2" descr="W:\Logos\nuh.jpg">
            <a:extLst>
              <a:ext uri="{FF2B5EF4-FFF2-40B4-BE49-F238E27FC236}">
                <a16:creationId xmlns:a16="http://schemas.microsoft.com/office/drawing/2014/main" id="{600DFB60-3216-47D2-87FE-9CF2FD0B6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53175"/>
            <a:ext cx="457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93F796-A692-4D4E-B964-DB7EBDAE1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398587"/>
          </a:xfrm>
        </p:spPr>
        <p:txBody>
          <a:bodyPr/>
          <a:lstStyle/>
          <a:p>
            <a:pPr indent="0">
              <a:defRPr/>
            </a:pPr>
            <a:r>
              <a:rPr lang="en-US" dirty="0"/>
              <a:t>Quick fire round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F096CD-BAAB-4635-9C64-50E170EF222E}"/>
              </a:ext>
            </a:extLst>
          </p:cNvPr>
          <p:cNvSpPr/>
          <p:nvPr/>
        </p:nvSpPr>
        <p:spPr>
          <a:xfrm>
            <a:off x="-36513" y="6392863"/>
            <a:ext cx="9180513" cy="495300"/>
          </a:xfrm>
          <a:prstGeom prst="rect">
            <a:avLst/>
          </a:prstGeom>
          <a:solidFill>
            <a:srgbClr val="FAB4D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0659" name="Picture 5" descr="~AUT0000">
            <a:extLst>
              <a:ext uri="{FF2B5EF4-FFF2-40B4-BE49-F238E27FC236}">
                <a16:creationId xmlns:a16="http://schemas.microsoft.com/office/drawing/2014/main" id="{B823D9BD-161B-4EF3-803B-FD2EFC111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"/>
          <a:stretch>
            <a:fillRect/>
          </a:stretch>
        </p:blipFill>
        <p:spPr bwMode="auto">
          <a:xfrm>
            <a:off x="34925" y="6435725"/>
            <a:ext cx="4333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626AD1-3986-4E0A-9E4B-A90E3E573785}"/>
              </a:ext>
            </a:extLst>
          </p:cNvPr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 w="38100">
            <a:solidFill>
              <a:srgbClr val="FAB4D4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88C1241-B8AD-4DA2-956C-F368565B0537}"/>
              </a:ext>
            </a:extLst>
          </p:cNvPr>
          <p:cNvSpPr/>
          <p:nvPr/>
        </p:nvSpPr>
        <p:spPr>
          <a:xfrm>
            <a:off x="8932863" y="1104900"/>
            <a:ext cx="79375" cy="73025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2139F63-A2FB-4650-B87A-E41ADFFB835A}"/>
              </a:ext>
            </a:extLst>
          </p:cNvPr>
          <p:cNvSpPr/>
          <p:nvPr/>
        </p:nvSpPr>
        <p:spPr>
          <a:xfrm>
            <a:off x="147638" y="1087438"/>
            <a:ext cx="79375" cy="71437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0663" name="Content Placeholder 13">
            <a:extLst>
              <a:ext uri="{FF2B5EF4-FFF2-40B4-BE49-F238E27FC236}">
                <a16:creationId xmlns:a16="http://schemas.microsoft.com/office/drawing/2014/main" id="{53EE4CDB-D551-4699-ACC9-580734162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8936" r="58710" b="16779"/>
          <a:stretch>
            <a:fillRect/>
          </a:stretch>
        </p:blipFill>
        <p:spPr>
          <a:xfrm>
            <a:off x="8734425" y="6392863"/>
            <a:ext cx="369888" cy="4540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3E23B6-3B2B-44CD-8C88-C9EF6EA129B3}"/>
              </a:ext>
            </a:extLst>
          </p:cNvPr>
          <p:cNvSpPr txBox="1"/>
          <p:nvPr/>
        </p:nvSpPr>
        <p:spPr>
          <a:xfrm>
            <a:off x="455613" y="1773238"/>
            <a:ext cx="8351837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0665" name="Title 5">
            <a:extLst>
              <a:ext uri="{FF2B5EF4-FFF2-40B4-BE49-F238E27FC236}">
                <a16:creationId xmlns:a16="http://schemas.microsoft.com/office/drawing/2014/main" id="{6F8523A7-D988-4062-B7C1-82C43597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CASES</a:t>
            </a:r>
            <a:endParaRPr lang="en-GB" alt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69459C-A04A-411D-85ED-F11E47C0EBD1}"/>
              </a:ext>
            </a:extLst>
          </p:cNvPr>
          <p:cNvSpPr txBox="1"/>
          <p:nvPr/>
        </p:nvSpPr>
        <p:spPr>
          <a:xfrm>
            <a:off x="323850" y="1557338"/>
            <a:ext cx="8688388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35 years old attends GP clinic for single duct discharge of yellow colour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During the visit nipple discharge is </a:t>
            </a:r>
            <a:r>
              <a:rPr lang="en-GB" dirty="0" err="1">
                <a:solidFill>
                  <a:prstClr val="black"/>
                </a:solidFill>
                <a:latin typeface="Calibri"/>
                <a:ea typeface="+mn-ea"/>
              </a:rPr>
              <a:t>multiduct</a:t>
            </a: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WHAT TO DO?</a:t>
            </a:r>
          </a:p>
        </p:txBody>
      </p:sp>
      <p:pic>
        <p:nvPicPr>
          <p:cNvPr id="11" name="Picture 2" descr="Image result for the good the bad and the ugly">
            <a:extLst>
              <a:ext uri="{FF2B5EF4-FFF2-40B4-BE49-F238E27FC236}">
                <a16:creationId xmlns:a16="http://schemas.microsoft.com/office/drawing/2014/main" id="{B7FE0A7E-3470-4F21-9E0B-E826855E6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9"/>
          <a:stretch>
            <a:fillRect/>
          </a:stretch>
        </p:blipFill>
        <p:spPr bwMode="auto">
          <a:xfrm>
            <a:off x="7308850" y="4292600"/>
            <a:ext cx="86201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2DA912-2744-45AE-8882-9AF8460F0C3D}"/>
              </a:ext>
            </a:extLst>
          </p:cNvPr>
          <p:cNvSpPr txBox="1"/>
          <p:nvPr/>
        </p:nvSpPr>
        <p:spPr>
          <a:xfrm>
            <a:off x="1854200" y="4797425"/>
            <a:ext cx="53990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u="sng" dirty="0">
                <a:solidFill>
                  <a:prstClr val="black"/>
                </a:solidFill>
                <a:latin typeface="Calibri"/>
                <a:ea typeface="+mn-ea"/>
              </a:rPr>
              <a:t>NO REFERRAL NEEDED</a:t>
            </a:r>
          </a:p>
        </p:txBody>
      </p:sp>
      <p:pic>
        <p:nvPicPr>
          <p:cNvPr id="70669" name="Picture 2" descr="W:\Logos\nuh.jpg">
            <a:extLst>
              <a:ext uri="{FF2B5EF4-FFF2-40B4-BE49-F238E27FC236}">
                <a16:creationId xmlns:a16="http://schemas.microsoft.com/office/drawing/2014/main" id="{F5C8E906-494F-4126-A50E-1836CD0E7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53175"/>
            <a:ext cx="457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34F390-D24F-4EAA-AE6F-9037CB8CC83A}"/>
              </a:ext>
            </a:extLst>
          </p:cNvPr>
          <p:cNvSpPr/>
          <p:nvPr/>
        </p:nvSpPr>
        <p:spPr>
          <a:xfrm>
            <a:off x="-36513" y="6392863"/>
            <a:ext cx="9180513" cy="495300"/>
          </a:xfrm>
          <a:prstGeom prst="rect">
            <a:avLst/>
          </a:prstGeom>
          <a:solidFill>
            <a:srgbClr val="FAB4D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1683" name="Picture 5" descr="~AUT0000">
            <a:extLst>
              <a:ext uri="{FF2B5EF4-FFF2-40B4-BE49-F238E27FC236}">
                <a16:creationId xmlns:a16="http://schemas.microsoft.com/office/drawing/2014/main" id="{27AC9E98-45A2-4659-A5AC-6EC9A17B0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"/>
          <a:stretch>
            <a:fillRect/>
          </a:stretch>
        </p:blipFill>
        <p:spPr bwMode="auto">
          <a:xfrm>
            <a:off x="34925" y="6435725"/>
            <a:ext cx="4333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4402F2-6575-4AF0-AD88-30117D525648}"/>
              </a:ext>
            </a:extLst>
          </p:cNvPr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 w="38100">
            <a:solidFill>
              <a:srgbClr val="FAB4D4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42D3E41A-C4CE-4DED-931B-962A8ADA86A1}"/>
              </a:ext>
            </a:extLst>
          </p:cNvPr>
          <p:cNvSpPr/>
          <p:nvPr/>
        </p:nvSpPr>
        <p:spPr>
          <a:xfrm>
            <a:off x="8932863" y="1104900"/>
            <a:ext cx="79375" cy="73025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583D2225-F716-4340-AB92-0EA5E6B2898C}"/>
              </a:ext>
            </a:extLst>
          </p:cNvPr>
          <p:cNvSpPr/>
          <p:nvPr/>
        </p:nvSpPr>
        <p:spPr>
          <a:xfrm>
            <a:off x="147638" y="1087438"/>
            <a:ext cx="79375" cy="71437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1687" name="Content Placeholder 13">
            <a:extLst>
              <a:ext uri="{FF2B5EF4-FFF2-40B4-BE49-F238E27FC236}">
                <a16:creationId xmlns:a16="http://schemas.microsoft.com/office/drawing/2014/main" id="{4DFA085D-D9AF-499D-8BFA-007877C00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8936" r="58710" b="16779"/>
          <a:stretch>
            <a:fillRect/>
          </a:stretch>
        </p:blipFill>
        <p:spPr>
          <a:xfrm>
            <a:off x="8734425" y="6392863"/>
            <a:ext cx="369888" cy="4540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52AD18-DC25-4F1A-ACB5-12C451AE2F9C}"/>
              </a:ext>
            </a:extLst>
          </p:cNvPr>
          <p:cNvSpPr txBox="1"/>
          <p:nvPr/>
        </p:nvSpPr>
        <p:spPr>
          <a:xfrm>
            <a:off x="455613" y="1773238"/>
            <a:ext cx="8351837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1689" name="Title 5">
            <a:extLst>
              <a:ext uri="{FF2B5EF4-FFF2-40B4-BE49-F238E27FC236}">
                <a16:creationId xmlns:a16="http://schemas.microsoft.com/office/drawing/2014/main" id="{914BA899-B1F3-4A3E-BC79-423561614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CASES</a:t>
            </a:r>
            <a:endParaRPr lang="en-GB" alt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227627-48C9-4386-9F4C-EFC330F003F3}"/>
              </a:ext>
            </a:extLst>
          </p:cNvPr>
          <p:cNvSpPr txBox="1"/>
          <p:nvPr/>
        </p:nvSpPr>
        <p:spPr>
          <a:xfrm>
            <a:off x="323850" y="1557338"/>
            <a:ext cx="86883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54 years old attends GP clinic for rush upper outer right breast away from the nipple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Clinical examination confirm the rush but no palpable lump noted.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WHAT TO DO?</a:t>
            </a:r>
          </a:p>
        </p:txBody>
      </p:sp>
      <p:pic>
        <p:nvPicPr>
          <p:cNvPr id="11" name="Picture 2" descr="Image result for the good the bad and the ugly">
            <a:extLst>
              <a:ext uri="{FF2B5EF4-FFF2-40B4-BE49-F238E27FC236}">
                <a16:creationId xmlns:a16="http://schemas.microsoft.com/office/drawing/2014/main" id="{96695746-6461-4DA7-BE17-A398EC50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9"/>
          <a:stretch>
            <a:fillRect/>
          </a:stretch>
        </p:blipFill>
        <p:spPr bwMode="auto">
          <a:xfrm>
            <a:off x="7308850" y="4292600"/>
            <a:ext cx="86201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F3A9CE-CB3C-463A-82E8-0EC460E4D45F}"/>
              </a:ext>
            </a:extLst>
          </p:cNvPr>
          <p:cNvSpPr txBox="1"/>
          <p:nvPr/>
        </p:nvSpPr>
        <p:spPr>
          <a:xfrm>
            <a:off x="900113" y="4656138"/>
            <a:ext cx="70564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  <a:ea typeface="+mn-ea"/>
              </a:rPr>
              <a:t>? Eczema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  <a:ea typeface="+mn-ea"/>
              </a:rPr>
              <a:t>Treat first! If no </a:t>
            </a:r>
            <a:r>
              <a:rPr lang="en-GB" b="1" u="sng" dirty="0">
                <a:solidFill>
                  <a:prstClr val="black"/>
                </a:solidFill>
                <a:latin typeface="Calibri"/>
                <a:ea typeface="+mn-ea"/>
              </a:rPr>
              <a:t>sustained</a:t>
            </a:r>
            <a:r>
              <a:rPr lang="en-GB" b="1" dirty="0">
                <a:solidFill>
                  <a:prstClr val="black"/>
                </a:solidFill>
                <a:latin typeface="Calibri"/>
                <a:ea typeface="+mn-ea"/>
              </a:rPr>
              <a:t> response, please refer</a:t>
            </a:r>
          </a:p>
        </p:txBody>
      </p:sp>
      <p:pic>
        <p:nvPicPr>
          <p:cNvPr id="71693" name="Picture 2" descr="W:\Logos\nuh.jpg">
            <a:extLst>
              <a:ext uri="{FF2B5EF4-FFF2-40B4-BE49-F238E27FC236}">
                <a16:creationId xmlns:a16="http://schemas.microsoft.com/office/drawing/2014/main" id="{C01F1725-6E3B-45CF-8678-899395036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53175"/>
            <a:ext cx="457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F1DA1-681E-4641-A94F-F0DAB1B6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Introduction – Why talk about Breast Ca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0D6373D3-A0D2-4740-97B5-C8E4B6FB5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GB" altLang="en-US">
                <a:ea typeface="ＭＳ Ｐゴシック" panose="020B0600070205080204" pitchFamily="34" charset="-128"/>
              </a:rPr>
              <a:t>Most common cancer in UK.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Early diagnosis = better prognosis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Life time risk: 1 in 8 women affected </a:t>
            </a:r>
          </a:p>
          <a:p>
            <a:r>
              <a:rPr lang="en-GB" altLang="en-US">
                <a:ea typeface="ＭＳ Ｐゴシック" panose="020B0600070205080204" pitchFamily="34" charset="-128"/>
              </a:rPr>
              <a:t>Health promotion is paramount to prevention and early detection</a:t>
            </a:r>
          </a:p>
          <a:p>
            <a:endParaRPr lang="en-GB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EB39A7-EBCA-4034-B224-139EE35DEE19}"/>
              </a:ext>
            </a:extLst>
          </p:cNvPr>
          <p:cNvSpPr/>
          <p:nvPr/>
        </p:nvSpPr>
        <p:spPr>
          <a:xfrm>
            <a:off x="-36513" y="6392863"/>
            <a:ext cx="9180513" cy="495300"/>
          </a:xfrm>
          <a:prstGeom prst="rect">
            <a:avLst/>
          </a:prstGeom>
          <a:solidFill>
            <a:srgbClr val="FAB4D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2707" name="Picture 5" descr="~AUT0000">
            <a:extLst>
              <a:ext uri="{FF2B5EF4-FFF2-40B4-BE49-F238E27FC236}">
                <a16:creationId xmlns:a16="http://schemas.microsoft.com/office/drawing/2014/main" id="{E48E26D1-0D68-42AD-AA5C-EE0FDAC2D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"/>
          <a:stretch>
            <a:fillRect/>
          </a:stretch>
        </p:blipFill>
        <p:spPr bwMode="auto">
          <a:xfrm>
            <a:off x="34925" y="6435725"/>
            <a:ext cx="4333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7F8243-EA4F-44FF-8F2F-0BD089AA56F7}"/>
              </a:ext>
            </a:extLst>
          </p:cNvPr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 w="38100">
            <a:solidFill>
              <a:srgbClr val="FAB4D4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C86321E7-C7FA-42C6-8C65-8D8133358FF5}"/>
              </a:ext>
            </a:extLst>
          </p:cNvPr>
          <p:cNvSpPr/>
          <p:nvPr/>
        </p:nvSpPr>
        <p:spPr>
          <a:xfrm>
            <a:off x="8932863" y="1104900"/>
            <a:ext cx="79375" cy="73025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E0939E5-2D70-4EB1-A2E0-B8BE8FA9C046}"/>
              </a:ext>
            </a:extLst>
          </p:cNvPr>
          <p:cNvSpPr/>
          <p:nvPr/>
        </p:nvSpPr>
        <p:spPr>
          <a:xfrm>
            <a:off x="147638" y="1087438"/>
            <a:ext cx="79375" cy="71437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2711" name="Content Placeholder 13">
            <a:extLst>
              <a:ext uri="{FF2B5EF4-FFF2-40B4-BE49-F238E27FC236}">
                <a16:creationId xmlns:a16="http://schemas.microsoft.com/office/drawing/2014/main" id="{6892D5E9-9371-43B8-BE0A-0CA40E6B6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8936" r="58710" b="16779"/>
          <a:stretch>
            <a:fillRect/>
          </a:stretch>
        </p:blipFill>
        <p:spPr>
          <a:xfrm>
            <a:off x="8734425" y="6392863"/>
            <a:ext cx="369888" cy="4540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154D8B-0C9F-4F6F-BDCC-B41FB1A43C94}"/>
              </a:ext>
            </a:extLst>
          </p:cNvPr>
          <p:cNvSpPr txBox="1"/>
          <p:nvPr/>
        </p:nvSpPr>
        <p:spPr>
          <a:xfrm>
            <a:off x="455613" y="1773238"/>
            <a:ext cx="8351837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2713" name="Title 5">
            <a:extLst>
              <a:ext uri="{FF2B5EF4-FFF2-40B4-BE49-F238E27FC236}">
                <a16:creationId xmlns:a16="http://schemas.microsoft.com/office/drawing/2014/main" id="{EB8DCB1C-1FA7-4141-82E2-B15B12E6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CASES</a:t>
            </a:r>
            <a:endParaRPr lang="en-GB" alt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BF5ADE-F2B2-4F2C-BA5D-1F66558A749C}"/>
              </a:ext>
            </a:extLst>
          </p:cNvPr>
          <p:cNvSpPr txBox="1"/>
          <p:nvPr/>
        </p:nvSpPr>
        <p:spPr>
          <a:xfrm>
            <a:off x="323850" y="1557338"/>
            <a:ext cx="8688388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53 years old attends GP clinic because she can feel a new lump in the right breast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Last mammogram 13 months ago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WHAT TO DO?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6DA40-827E-4259-8BA7-A68A6B85399C}"/>
              </a:ext>
            </a:extLst>
          </p:cNvPr>
          <p:cNvSpPr txBox="1"/>
          <p:nvPr/>
        </p:nvSpPr>
        <p:spPr>
          <a:xfrm>
            <a:off x="1042988" y="4183063"/>
            <a:ext cx="54006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u="sng" dirty="0">
                <a:solidFill>
                  <a:prstClr val="black"/>
                </a:solidFill>
                <a:latin typeface="Calibri"/>
                <a:ea typeface="+mn-ea"/>
              </a:rPr>
              <a:t>REFERRAL NEEDED</a:t>
            </a:r>
          </a:p>
        </p:txBody>
      </p:sp>
      <p:pic>
        <p:nvPicPr>
          <p:cNvPr id="15" name="Picture 2" descr="Image result for the good the bad and the ugly">
            <a:extLst>
              <a:ext uri="{FF2B5EF4-FFF2-40B4-BE49-F238E27FC236}">
                <a16:creationId xmlns:a16="http://schemas.microsoft.com/office/drawing/2014/main" id="{52FD7E92-651E-4975-8CC4-F3C7B8ECF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3787775"/>
            <a:ext cx="27463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7" name="Picture 2" descr="W:\Logos\nuh.jpg">
            <a:extLst>
              <a:ext uri="{FF2B5EF4-FFF2-40B4-BE49-F238E27FC236}">
                <a16:creationId xmlns:a16="http://schemas.microsoft.com/office/drawing/2014/main" id="{A8E2CD3F-637C-48D7-933C-447381F1F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53175"/>
            <a:ext cx="457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4A7907-B767-459D-B806-8EAA83D39707}"/>
              </a:ext>
            </a:extLst>
          </p:cNvPr>
          <p:cNvSpPr/>
          <p:nvPr/>
        </p:nvSpPr>
        <p:spPr>
          <a:xfrm>
            <a:off x="-36513" y="6392863"/>
            <a:ext cx="9180513" cy="495300"/>
          </a:xfrm>
          <a:prstGeom prst="rect">
            <a:avLst/>
          </a:prstGeom>
          <a:solidFill>
            <a:srgbClr val="FAB4D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3731" name="Picture 5" descr="~AUT0000">
            <a:extLst>
              <a:ext uri="{FF2B5EF4-FFF2-40B4-BE49-F238E27FC236}">
                <a16:creationId xmlns:a16="http://schemas.microsoft.com/office/drawing/2014/main" id="{97DF30D6-E8AC-47BB-A7DA-563D6039C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"/>
          <a:stretch>
            <a:fillRect/>
          </a:stretch>
        </p:blipFill>
        <p:spPr bwMode="auto">
          <a:xfrm>
            <a:off x="34925" y="6435725"/>
            <a:ext cx="4333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FE2B3E-33AC-427C-BF3B-9EAFCA280DD7}"/>
              </a:ext>
            </a:extLst>
          </p:cNvPr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 w="38100">
            <a:solidFill>
              <a:srgbClr val="FAB4D4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9EFEFDC0-4769-4207-AA9F-BD116C9B9561}"/>
              </a:ext>
            </a:extLst>
          </p:cNvPr>
          <p:cNvSpPr/>
          <p:nvPr/>
        </p:nvSpPr>
        <p:spPr>
          <a:xfrm>
            <a:off x="8932863" y="1104900"/>
            <a:ext cx="79375" cy="73025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56DF0FAF-235F-47F6-A356-0E4A3FF6F777}"/>
              </a:ext>
            </a:extLst>
          </p:cNvPr>
          <p:cNvSpPr/>
          <p:nvPr/>
        </p:nvSpPr>
        <p:spPr>
          <a:xfrm>
            <a:off x="147638" y="1087438"/>
            <a:ext cx="79375" cy="71437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3735" name="Content Placeholder 13">
            <a:extLst>
              <a:ext uri="{FF2B5EF4-FFF2-40B4-BE49-F238E27FC236}">
                <a16:creationId xmlns:a16="http://schemas.microsoft.com/office/drawing/2014/main" id="{FF736CD0-E0B9-40C9-A324-1C377A2E3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8936" r="58710" b="16779"/>
          <a:stretch>
            <a:fillRect/>
          </a:stretch>
        </p:blipFill>
        <p:spPr>
          <a:xfrm>
            <a:off x="8734425" y="6392863"/>
            <a:ext cx="369888" cy="4540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51C824-C9DA-4915-97B4-95A98CB0E278}"/>
              </a:ext>
            </a:extLst>
          </p:cNvPr>
          <p:cNvSpPr txBox="1"/>
          <p:nvPr/>
        </p:nvSpPr>
        <p:spPr>
          <a:xfrm>
            <a:off x="455613" y="1773238"/>
            <a:ext cx="8351837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3737" name="Title 5">
            <a:extLst>
              <a:ext uri="{FF2B5EF4-FFF2-40B4-BE49-F238E27FC236}">
                <a16:creationId xmlns:a16="http://schemas.microsoft.com/office/drawing/2014/main" id="{25DD9D2D-42A8-4544-958F-79E1F8BD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CASES</a:t>
            </a:r>
            <a:endParaRPr lang="en-GB" alt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90F5CA-8115-4D8A-A059-165FA7BC4404}"/>
              </a:ext>
            </a:extLst>
          </p:cNvPr>
          <p:cNvSpPr txBox="1"/>
          <p:nvPr/>
        </p:nvSpPr>
        <p:spPr>
          <a:xfrm>
            <a:off x="323850" y="1557338"/>
            <a:ext cx="8688388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37 years old attends GP clinic for single duct discharge of red colour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During the visit nipple discharge is single duct and of bright red colour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WHAT TO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6C599D-BF63-4E86-A5F5-A6AB40151853}"/>
              </a:ext>
            </a:extLst>
          </p:cNvPr>
          <p:cNvSpPr txBox="1"/>
          <p:nvPr/>
        </p:nvSpPr>
        <p:spPr>
          <a:xfrm>
            <a:off x="1854200" y="4797425"/>
            <a:ext cx="53990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u="sng" dirty="0">
                <a:solidFill>
                  <a:prstClr val="black"/>
                </a:solidFill>
                <a:latin typeface="Calibri"/>
                <a:ea typeface="+mn-ea"/>
              </a:rPr>
              <a:t>REFERRAL NEEDED</a:t>
            </a:r>
          </a:p>
        </p:txBody>
      </p:sp>
      <p:pic>
        <p:nvPicPr>
          <p:cNvPr id="12" name="Picture 2" descr="Image result for the good the bad and the ugly">
            <a:extLst>
              <a:ext uri="{FF2B5EF4-FFF2-40B4-BE49-F238E27FC236}">
                <a16:creationId xmlns:a16="http://schemas.microsoft.com/office/drawing/2014/main" id="{9602E9E2-A3CF-4FFC-8AED-512364E87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2280" r="32851" b="-2"/>
          <a:stretch>
            <a:fillRect/>
          </a:stretch>
        </p:blipFill>
        <p:spPr bwMode="auto">
          <a:xfrm>
            <a:off x="7524750" y="4508500"/>
            <a:ext cx="9017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2" descr="W:\Logos\nuh.jpg">
            <a:extLst>
              <a:ext uri="{FF2B5EF4-FFF2-40B4-BE49-F238E27FC236}">
                <a16:creationId xmlns:a16="http://schemas.microsoft.com/office/drawing/2014/main" id="{9C900E09-DB08-4070-8B2A-6C5705CC3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53175"/>
            <a:ext cx="457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C4AEF1-53D3-40AA-881A-3FF038E8D4F1}"/>
              </a:ext>
            </a:extLst>
          </p:cNvPr>
          <p:cNvSpPr/>
          <p:nvPr/>
        </p:nvSpPr>
        <p:spPr>
          <a:xfrm>
            <a:off x="-36513" y="6392863"/>
            <a:ext cx="9180513" cy="495300"/>
          </a:xfrm>
          <a:prstGeom prst="rect">
            <a:avLst/>
          </a:prstGeom>
          <a:solidFill>
            <a:srgbClr val="FAB4D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4755" name="Picture 5" descr="~AUT0000">
            <a:extLst>
              <a:ext uri="{FF2B5EF4-FFF2-40B4-BE49-F238E27FC236}">
                <a16:creationId xmlns:a16="http://schemas.microsoft.com/office/drawing/2014/main" id="{122CEA7C-5F54-41BE-BE2A-5EE274766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"/>
          <a:stretch>
            <a:fillRect/>
          </a:stretch>
        </p:blipFill>
        <p:spPr bwMode="auto">
          <a:xfrm>
            <a:off x="34925" y="6435725"/>
            <a:ext cx="4333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77C38D-6FB4-4306-B355-8DF684FDEED4}"/>
              </a:ext>
            </a:extLst>
          </p:cNvPr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 w="38100">
            <a:solidFill>
              <a:srgbClr val="FAB4D4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351C3ED-CA86-43F6-A60F-B9D0DC73E958}"/>
              </a:ext>
            </a:extLst>
          </p:cNvPr>
          <p:cNvSpPr/>
          <p:nvPr/>
        </p:nvSpPr>
        <p:spPr>
          <a:xfrm>
            <a:off x="8932863" y="1104900"/>
            <a:ext cx="79375" cy="73025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209B7D24-4AC1-4692-AFA1-1C84841A9730}"/>
              </a:ext>
            </a:extLst>
          </p:cNvPr>
          <p:cNvSpPr/>
          <p:nvPr/>
        </p:nvSpPr>
        <p:spPr>
          <a:xfrm>
            <a:off x="147638" y="1087438"/>
            <a:ext cx="79375" cy="71437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4759" name="Content Placeholder 13">
            <a:extLst>
              <a:ext uri="{FF2B5EF4-FFF2-40B4-BE49-F238E27FC236}">
                <a16:creationId xmlns:a16="http://schemas.microsoft.com/office/drawing/2014/main" id="{7C81620B-AEB4-471F-99C8-2802B6CF8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8936" r="58710" b="16779"/>
          <a:stretch>
            <a:fillRect/>
          </a:stretch>
        </p:blipFill>
        <p:spPr>
          <a:xfrm>
            <a:off x="8734425" y="6392863"/>
            <a:ext cx="369888" cy="4540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38D64C-924C-4BF0-9218-CFA98858942C}"/>
              </a:ext>
            </a:extLst>
          </p:cNvPr>
          <p:cNvSpPr txBox="1"/>
          <p:nvPr/>
        </p:nvSpPr>
        <p:spPr>
          <a:xfrm>
            <a:off x="455613" y="1773238"/>
            <a:ext cx="8351837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4761" name="Title 5">
            <a:extLst>
              <a:ext uri="{FF2B5EF4-FFF2-40B4-BE49-F238E27FC236}">
                <a16:creationId xmlns:a16="http://schemas.microsoft.com/office/drawing/2014/main" id="{F738B8E3-DA8F-4B0E-B34A-4A8FD8B52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CASES</a:t>
            </a:r>
            <a:endParaRPr lang="en-GB" alt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4394B-5B37-44E4-8AEE-04D756695D7C}"/>
              </a:ext>
            </a:extLst>
          </p:cNvPr>
          <p:cNvSpPr txBox="1"/>
          <p:nvPr/>
        </p:nvSpPr>
        <p:spPr>
          <a:xfrm>
            <a:off x="323850" y="1557338"/>
            <a:ext cx="8688388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52 years old attends GP clinic for pain right breast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Clinical examination normal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the patient can not feel lump and she had last screening mammogram 6 months ago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WHAT TO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B1C217-33CE-46A4-B6C6-ACD70469BA3E}"/>
              </a:ext>
            </a:extLst>
          </p:cNvPr>
          <p:cNvSpPr txBox="1"/>
          <p:nvPr/>
        </p:nvSpPr>
        <p:spPr>
          <a:xfrm>
            <a:off x="755650" y="4367213"/>
            <a:ext cx="680085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u="sng" dirty="0">
                <a:solidFill>
                  <a:prstClr val="black"/>
                </a:solidFill>
                <a:latin typeface="Calibri"/>
                <a:ea typeface="+mn-ea"/>
              </a:rPr>
              <a:t>TREAT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u="sng" dirty="0">
                <a:solidFill>
                  <a:prstClr val="black"/>
                </a:solidFill>
                <a:latin typeface="Calibri"/>
                <a:ea typeface="+mn-ea"/>
              </a:rPr>
              <a:t>NO IMMEDIATE NEED TO REFER </a:t>
            </a:r>
          </a:p>
        </p:txBody>
      </p:sp>
      <p:pic>
        <p:nvPicPr>
          <p:cNvPr id="13" name="Picture 2" descr="Image result for the good the bad and the ugly">
            <a:extLst>
              <a:ext uri="{FF2B5EF4-FFF2-40B4-BE49-F238E27FC236}">
                <a16:creationId xmlns:a16="http://schemas.microsoft.com/office/drawing/2014/main" id="{7E34FB0C-4D9B-483A-99B8-86082527F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78"/>
          <a:stretch>
            <a:fillRect/>
          </a:stretch>
        </p:blipFill>
        <p:spPr bwMode="auto">
          <a:xfrm>
            <a:off x="7235825" y="3860800"/>
            <a:ext cx="14398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5" name="Picture 2" descr="W:\Logos\nuh.jpg">
            <a:extLst>
              <a:ext uri="{FF2B5EF4-FFF2-40B4-BE49-F238E27FC236}">
                <a16:creationId xmlns:a16="http://schemas.microsoft.com/office/drawing/2014/main" id="{6C1C4907-2CC9-4FF4-900D-E395A412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53175"/>
            <a:ext cx="457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157FDD-D949-4F70-8458-EDE494F2B96D}"/>
              </a:ext>
            </a:extLst>
          </p:cNvPr>
          <p:cNvSpPr/>
          <p:nvPr/>
        </p:nvSpPr>
        <p:spPr>
          <a:xfrm>
            <a:off x="-36513" y="6392863"/>
            <a:ext cx="9180513" cy="495300"/>
          </a:xfrm>
          <a:prstGeom prst="rect">
            <a:avLst/>
          </a:prstGeom>
          <a:solidFill>
            <a:srgbClr val="FAB4D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5779" name="Picture 5" descr="~AUT0000">
            <a:extLst>
              <a:ext uri="{FF2B5EF4-FFF2-40B4-BE49-F238E27FC236}">
                <a16:creationId xmlns:a16="http://schemas.microsoft.com/office/drawing/2014/main" id="{3C3E2C75-11F8-47C2-B827-66AC00FCA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"/>
          <a:stretch>
            <a:fillRect/>
          </a:stretch>
        </p:blipFill>
        <p:spPr bwMode="auto">
          <a:xfrm>
            <a:off x="34925" y="6435725"/>
            <a:ext cx="4333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CCA96F-0440-40F5-8E96-D472F8B2CC08}"/>
              </a:ext>
            </a:extLst>
          </p:cNvPr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 w="38100">
            <a:solidFill>
              <a:srgbClr val="FAB4D4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36F7984-CB23-4FCD-9063-A61F7734AABA}"/>
              </a:ext>
            </a:extLst>
          </p:cNvPr>
          <p:cNvSpPr/>
          <p:nvPr/>
        </p:nvSpPr>
        <p:spPr>
          <a:xfrm>
            <a:off x="8932863" y="1104900"/>
            <a:ext cx="79375" cy="73025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2474914-C7A3-4AE1-88A2-14D2D7BA4C7A}"/>
              </a:ext>
            </a:extLst>
          </p:cNvPr>
          <p:cNvSpPr/>
          <p:nvPr/>
        </p:nvSpPr>
        <p:spPr>
          <a:xfrm>
            <a:off x="147638" y="1087438"/>
            <a:ext cx="79375" cy="71437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5783" name="Content Placeholder 13">
            <a:extLst>
              <a:ext uri="{FF2B5EF4-FFF2-40B4-BE49-F238E27FC236}">
                <a16:creationId xmlns:a16="http://schemas.microsoft.com/office/drawing/2014/main" id="{D469B46E-F97E-4C6B-8CBC-646DBC659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8936" r="58710" b="16779"/>
          <a:stretch>
            <a:fillRect/>
          </a:stretch>
        </p:blipFill>
        <p:spPr>
          <a:xfrm>
            <a:off x="8734425" y="6392863"/>
            <a:ext cx="369888" cy="4540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6742B3-A922-48FE-89D7-B1027776491D}"/>
              </a:ext>
            </a:extLst>
          </p:cNvPr>
          <p:cNvSpPr txBox="1"/>
          <p:nvPr/>
        </p:nvSpPr>
        <p:spPr>
          <a:xfrm>
            <a:off x="455613" y="1773238"/>
            <a:ext cx="8351837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5785" name="Title 5">
            <a:extLst>
              <a:ext uri="{FF2B5EF4-FFF2-40B4-BE49-F238E27FC236}">
                <a16:creationId xmlns:a16="http://schemas.microsoft.com/office/drawing/2014/main" id="{76101B33-8CF2-415B-973E-1094DD8C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CASES</a:t>
            </a:r>
            <a:endParaRPr lang="en-GB" alt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A27450-34F6-4BE5-8ECB-F7E5A722405B}"/>
              </a:ext>
            </a:extLst>
          </p:cNvPr>
          <p:cNvSpPr txBox="1"/>
          <p:nvPr/>
        </p:nvSpPr>
        <p:spPr>
          <a:xfrm>
            <a:off x="323850" y="1557338"/>
            <a:ext cx="8688388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24 years old pain both breast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Clinical examination normal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the patient can not feel lump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WHAT TO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1966C-F088-4A4C-B4C2-46725D797EA1}"/>
              </a:ext>
            </a:extLst>
          </p:cNvPr>
          <p:cNvSpPr txBox="1"/>
          <p:nvPr/>
        </p:nvSpPr>
        <p:spPr>
          <a:xfrm>
            <a:off x="755650" y="4367213"/>
            <a:ext cx="680085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u="sng" dirty="0">
                <a:solidFill>
                  <a:prstClr val="black"/>
                </a:solidFill>
                <a:latin typeface="Calibri"/>
                <a:ea typeface="+mn-ea"/>
              </a:rPr>
              <a:t>TREAT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u="sng" dirty="0">
                <a:solidFill>
                  <a:prstClr val="black"/>
                </a:solidFill>
                <a:latin typeface="Calibri"/>
                <a:ea typeface="+mn-ea"/>
              </a:rPr>
              <a:t>NO IMMEDIATE NEED TO REFER </a:t>
            </a:r>
          </a:p>
        </p:txBody>
      </p:sp>
      <p:pic>
        <p:nvPicPr>
          <p:cNvPr id="13" name="Picture 2" descr="Image result for the good the bad and the ugly">
            <a:extLst>
              <a:ext uri="{FF2B5EF4-FFF2-40B4-BE49-F238E27FC236}">
                <a16:creationId xmlns:a16="http://schemas.microsoft.com/office/drawing/2014/main" id="{05C4AE51-8FF0-421A-81A3-ED198C1E6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78"/>
          <a:stretch>
            <a:fillRect/>
          </a:stretch>
        </p:blipFill>
        <p:spPr bwMode="auto">
          <a:xfrm>
            <a:off x="7235825" y="3860800"/>
            <a:ext cx="14398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9" name="Picture 2" descr="W:\Logos\nuh.jpg">
            <a:extLst>
              <a:ext uri="{FF2B5EF4-FFF2-40B4-BE49-F238E27FC236}">
                <a16:creationId xmlns:a16="http://schemas.microsoft.com/office/drawing/2014/main" id="{386D7898-2C13-4EF4-A4F3-85C3DD91F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53175"/>
            <a:ext cx="457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20775B-5F7B-488B-AFA2-3ED284322344}"/>
              </a:ext>
            </a:extLst>
          </p:cNvPr>
          <p:cNvSpPr/>
          <p:nvPr/>
        </p:nvSpPr>
        <p:spPr>
          <a:xfrm>
            <a:off x="-36513" y="6392863"/>
            <a:ext cx="9180513" cy="495300"/>
          </a:xfrm>
          <a:prstGeom prst="rect">
            <a:avLst/>
          </a:prstGeom>
          <a:solidFill>
            <a:srgbClr val="FAB4D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6803" name="Picture 5" descr="~AUT0000">
            <a:extLst>
              <a:ext uri="{FF2B5EF4-FFF2-40B4-BE49-F238E27FC236}">
                <a16:creationId xmlns:a16="http://schemas.microsoft.com/office/drawing/2014/main" id="{D2C6C6FC-EE97-4D61-9085-CFA5043F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"/>
          <a:stretch>
            <a:fillRect/>
          </a:stretch>
        </p:blipFill>
        <p:spPr bwMode="auto">
          <a:xfrm>
            <a:off x="34925" y="6435725"/>
            <a:ext cx="4333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DB0B56-2E26-4742-9371-DF569B797C88}"/>
              </a:ext>
            </a:extLst>
          </p:cNvPr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 w="38100">
            <a:solidFill>
              <a:srgbClr val="FAB4D4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141E19E9-9CB2-48C6-9FEF-0C8CC5DBEBE6}"/>
              </a:ext>
            </a:extLst>
          </p:cNvPr>
          <p:cNvSpPr/>
          <p:nvPr/>
        </p:nvSpPr>
        <p:spPr>
          <a:xfrm>
            <a:off x="8932863" y="1104900"/>
            <a:ext cx="79375" cy="73025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47C3E2-1ACB-43D2-9D47-1C7473635819}"/>
              </a:ext>
            </a:extLst>
          </p:cNvPr>
          <p:cNvSpPr/>
          <p:nvPr/>
        </p:nvSpPr>
        <p:spPr>
          <a:xfrm>
            <a:off x="147638" y="1087438"/>
            <a:ext cx="79375" cy="71437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6807" name="Content Placeholder 13">
            <a:extLst>
              <a:ext uri="{FF2B5EF4-FFF2-40B4-BE49-F238E27FC236}">
                <a16:creationId xmlns:a16="http://schemas.microsoft.com/office/drawing/2014/main" id="{EB2794D0-42CE-468A-BD8C-AF74A12C0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8936" r="58710" b="16779"/>
          <a:stretch>
            <a:fillRect/>
          </a:stretch>
        </p:blipFill>
        <p:spPr>
          <a:xfrm>
            <a:off x="8734425" y="6392863"/>
            <a:ext cx="369888" cy="4540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0FEA1E-19E0-4AEC-B7F5-36938D07E476}"/>
              </a:ext>
            </a:extLst>
          </p:cNvPr>
          <p:cNvSpPr txBox="1"/>
          <p:nvPr/>
        </p:nvSpPr>
        <p:spPr>
          <a:xfrm>
            <a:off x="455613" y="1773238"/>
            <a:ext cx="8351837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6809" name="Title 5">
            <a:extLst>
              <a:ext uri="{FF2B5EF4-FFF2-40B4-BE49-F238E27FC236}">
                <a16:creationId xmlns:a16="http://schemas.microsoft.com/office/drawing/2014/main" id="{546AC74C-F19C-4B4F-8336-E2C171EA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76810" name="Picture 2" descr="Image result for the good the bad and the ugly">
            <a:extLst>
              <a:ext uri="{FF2B5EF4-FFF2-40B4-BE49-F238E27FC236}">
                <a16:creationId xmlns:a16="http://schemas.microsoft.com/office/drawing/2014/main" id="{1AE2C9E4-4E78-4CD1-BAD9-9EC87B75D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9" t="2280" r="32851" b="-2"/>
          <a:stretch>
            <a:fillRect/>
          </a:stretch>
        </p:blipFill>
        <p:spPr bwMode="auto">
          <a:xfrm>
            <a:off x="382588" y="2997200"/>
            <a:ext cx="903287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1" name="Picture 2" descr="Image result for the good the bad and the ugly">
            <a:extLst>
              <a:ext uri="{FF2B5EF4-FFF2-40B4-BE49-F238E27FC236}">
                <a16:creationId xmlns:a16="http://schemas.microsoft.com/office/drawing/2014/main" id="{03F6413C-B196-438B-9D36-A6A2E9B4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9"/>
          <a:stretch>
            <a:fillRect/>
          </a:stretch>
        </p:blipFill>
        <p:spPr bwMode="auto">
          <a:xfrm>
            <a:off x="455613" y="4724400"/>
            <a:ext cx="8636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2" name="Picture 2" descr="Image result for the good the bad and the ugly">
            <a:extLst>
              <a:ext uri="{FF2B5EF4-FFF2-40B4-BE49-F238E27FC236}">
                <a16:creationId xmlns:a16="http://schemas.microsoft.com/office/drawing/2014/main" id="{117C6FC0-B47D-456A-9873-45E970F6D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78"/>
          <a:stretch>
            <a:fillRect/>
          </a:stretch>
        </p:blipFill>
        <p:spPr bwMode="auto">
          <a:xfrm>
            <a:off x="430213" y="1484313"/>
            <a:ext cx="8794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03581B-66C8-432B-B20E-1902F408B79A}"/>
              </a:ext>
            </a:extLst>
          </p:cNvPr>
          <p:cNvSpPr txBox="1"/>
          <p:nvPr/>
        </p:nvSpPr>
        <p:spPr>
          <a:xfrm>
            <a:off x="1619250" y="1773238"/>
            <a:ext cx="33845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Breast Pain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65FA01-D1CB-46A9-ABCA-45367CA6ECFC}"/>
              </a:ext>
            </a:extLst>
          </p:cNvPr>
          <p:cNvSpPr txBox="1"/>
          <p:nvPr/>
        </p:nvSpPr>
        <p:spPr>
          <a:xfrm>
            <a:off x="5424488" y="1682750"/>
            <a:ext cx="33829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u="sng" dirty="0">
                <a:solidFill>
                  <a:prstClr val="black"/>
                </a:solidFill>
                <a:latin typeface="Calibri"/>
                <a:ea typeface="+mn-ea"/>
              </a:rPr>
              <a:t>No refer!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AC2DB9-183E-47A7-84CF-C31A53429DCF}"/>
              </a:ext>
            </a:extLst>
          </p:cNvPr>
          <p:cNvSpPr txBox="1"/>
          <p:nvPr/>
        </p:nvSpPr>
        <p:spPr>
          <a:xfrm>
            <a:off x="1476375" y="3025775"/>
            <a:ext cx="3960813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Breast Lump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Single nipple discharge clear or bloody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Paget disease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B93FC5-AA41-49E7-853C-A0609AA75869}"/>
              </a:ext>
            </a:extLst>
          </p:cNvPr>
          <p:cNvSpPr txBox="1"/>
          <p:nvPr/>
        </p:nvSpPr>
        <p:spPr>
          <a:xfrm>
            <a:off x="5437188" y="2986088"/>
            <a:ext cx="33845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u="sng" dirty="0">
                <a:solidFill>
                  <a:prstClr val="black"/>
                </a:solidFill>
                <a:latin typeface="Calibri"/>
                <a:ea typeface="+mn-ea"/>
              </a:rPr>
              <a:t>Refer!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A4328F-1DEF-47D4-8E7F-8762E38D5626}"/>
              </a:ext>
            </a:extLst>
          </p:cNvPr>
          <p:cNvSpPr txBox="1"/>
          <p:nvPr/>
        </p:nvSpPr>
        <p:spPr>
          <a:xfrm>
            <a:off x="1476375" y="4724400"/>
            <a:ext cx="3960813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Multiple bilateral nipple discharge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prstClr val="black"/>
                </a:solidFill>
                <a:latin typeface="Calibri"/>
                <a:ea typeface="+mn-ea"/>
              </a:rPr>
              <a:t>Idroadenites</a:t>
            </a: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Eczema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C14FBF-BDFE-43C3-8A47-322DD22F211B}"/>
              </a:ext>
            </a:extLst>
          </p:cNvPr>
          <p:cNvSpPr txBox="1"/>
          <p:nvPr/>
        </p:nvSpPr>
        <p:spPr>
          <a:xfrm>
            <a:off x="5581650" y="4724400"/>
            <a:ext cx="33845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u="sng" dirty="0">
                <a:solidFill>
                  <a:prstClr val="black"/>
                </a:solidFill>
                <a:latin typeface="Calibri"/>
                <a:ea typeface="+mn-ea"/>
              </a:rPr>
              <a:t>No refer!</a:t>
            </a:r>
          </a:p>
        </p:txBody>
      </p:sp>
      <p:pic>
        <p:nvPicPr>
          <p:cNvPr id="76819" name="Picture 2" descr="W:\Logos\nuh.jpg">
            <a:extLst>
              <a:ext uri="{FF2B5EF4-FFF2-40B4-BE49-F238E27FC236}">
                <a16:creationId xmlns:a16="http://schemas.microsoft.com/office/drawing/2014/main" id="{D8021DD5-D321-4597-9CF4-4856F165F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53175"/>
            <a:ext cx="457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07E6-1795-47A6-BE41-C23B7351E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Any questions?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5C6F67-5775-435F-9D78-11155D3A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Lincolnshire Breast care Nurses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15AD29-DDAB-4FF8-A768-4E68A09C1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5327650"/>
          </a:xfrm>
        </p:spPr>
        <p:txBody>
          <a:bodyPr/>
          <a:lstStyle/>
          <a:p>
            <a:pPr marL="65087" indent="0">
              <a:buFont typeface="Wingdings 2" panose="05020102010507070707" pitchFamily="18" charset="2"/>
              <a:buNone/>
              <a:defRPr/>
            </a:pPr>
            <a:r>
              <a:rPr lang="en-GB" dirty="0"/>
              <a:t>Patients can contact for advice nurses on</a:t>
            </a:r>
          </a:p>
          <a:p>
            <a:pPr>
              <a:defRPr/>
            </a:pPr>
            <a:r>
              <a:rPr lang="en-GB" dirty="0"/>
              <a:t>Grantham: 01476 593945</a:t>
            </a:r>
          </a:p>
          <a:p>
            <a:pPr>
              <a:defRPr/>
            </a:pPr>
            <a:endParaRPr lang="en-GB" sz="1000" dirty="0"/>
          </a:p>
          <a:p>
            <a:pPr>
              <a:defRPr/>
            </a:pPr>
            <a:r>
              <a:rPr lang="en-GB" dirty="0"/>
              <a:t>Boston: 01205 445998</a:t>
            </a:r>
          </a:p>
          <a:p>
            <a:pPr>
              <a:defRPr/>
            </a:pPr>
            <a:endParaRPr lang="en-GB" sz="1000" dirty="0"/>
          </a:p>
          <a:p>
            <a:pPr>
              <a:defRPr/>
            </a:pPr>
            <a:r>
              <a:rPr lang="en-GB" dirty="0"/>
              <a:t>Lincoln: 01522 537662</a:t>
            </a:r>
          </a:p>
          <a:p>
            <a:pPr>
              <a:defRPr/>
            </a:pPr>
            <a:endParaRPr lang="en-GB" sz="1600" dirty="0"/>
          </a:p>
          <a:p>
            <a:pPr>
              <a:defRPr/>
            </a:pPr>
            <a:r>
              <a:rPr lang="en-GB" dirty="0"/>
              <a:t>Local Website -https://www.ulh.nhs.uk/services/breast-surgery/</a:t>
            </a:r>
          </a:p>
          <a:p>
            <a:pPr>
              <a:defRPr/>
            </a:pPr>
            <a:r>
              <a:rPr lang="en-GB" dirty="0"/>
              <a:t>Other’s: Breast cancer care, </a:t>
            </a:r>
            <a:r>
              <a:rPr lang="en-GB" dirty="0" err="1"/>
              <a:t>Macmillian</a:t>
            </a:r>
            <a:r>
              <a:rPr lang="en-GB" dirty="0"/>
              <a:t> cancer support , </a:t>
            </a:r>
            <a:r>
              <a:rPr lang="en-GB" dirty="0" err="1"/>
              <a:t>coppafeel</a:t>
            </a: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74E36-82BC-4B2B-9D78-15B61EEF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Introduction – Challenges for G.P’s.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91672-F698-459E-9A6B-B79C773C9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marL="65087" indent="0">
              <a:buFont typeface="Wingdings 2" panose="05020102010507070707" pitchFamily="18" charset="2"/>
              <a:buNone/>
              <a:defRPr/>
            </a:pPr>
            <a:r>
              <a:rPr lang="en-GB" dirty="0"/>
              <a:t> </a:t>
            </a:r>
            <a:endParaRPr lang="en-GB" sz="1600" dirty="0"/>
          </a:p>
          <a:p>
            <a:pPr>
              <a:defRPr/>
            </a:pPr>
            <a:r>
              <a:rPr lang="en-GB" dirty="0"/>
              <a:t> The  ……..“ W’s’’…………</a:t>
            </a:r>
          </a:p>
          <a:p>
            <a:pPr marL="457200" indent="-457200">
              <a:buFontTx/>
              <a:buChar char="-"/>
              <a:defRPr/>
            </a:pPr>
            <a:r>
              <a:rPr lang="en-GB" sz="2800" dirty="0"/>
              <a:t>When to refer or not to Breast clinic?</a:t>
            </a:r>
          </a:p>
          <a:p>
            <a:pPr marL="457200" indent="-457200">
              <a:buFontTx/>
              <a:buChar char="-"/>
              <a:defRPr/>
            </a:pPr>
            <a:endParaRPr lang="en-GB" sz="1600" dirty="0"/>
          </a:p>
          <a:p>
            <a:pPr marL="457200" indent="-457200">
              <a:buFontTx/>
              <a:buChar char="-"/>
              <a:defRPr/>
            </a:pPr>
            <a:r>
              <a:rPr lang="en-GB" sz="2800" dirty="0"/>
              <a:t>Where to refer </a:t>
            </a:r>
            <a:r>
              <a:rPr lang="en-GB" sz="2800" dirty="0" err="1"/>
              <a:t>Lincs</a:t>
            </a:r>
            <a:r>
              <a:rPr lang="en-GB" sz="2800" dirty="0"/>
              <a:t>/</a:t>
            </a:r>
            <a:r>
              <a:rPr lang="en-GB" sz="2800" dirty="0" err="1"/>
              <a:t>Notts</a:t>
            </a:r>
            <a:r>
              <a:rPr lang="en-GB" sz="2800" dirty="0"/>
              <a:t>/Peterborough?</a:t>
            </a:r>
          </a:p>
          <a:p>
            <a:pPr marL="457200" indent="-457200">
              <a:buFontTx/>
              <a:buChar char="-"/>
              <a:defRPr/>
            </a:pPr>
            <a:endParaRPr lang="en-GB" sz="1600" dirty="0"/>
          </a:p>
          <a:p>
            <a:pPr marL="457200" indent="-457200">
              <a:buFontTx/>
              <a:buChar char="-"/>
              <a:defRPr/>
            </a:pPr>
            <a:r>
              <a:rPr lang="en-GB" sz="2800" dirty="0"/>
              <a:t>Which cases to ‘watch and wait’ or refer 2WW?</a:t>
            </a:r>
          </a:p>
          <a:p>
            <a:pPr marL="457200" indent="-457200">
              <a:defRPr/>
            </a:pPr>
            <a:r>
              <a:rPr lang="en-GB" sz="2800" dirty="0"/>
              <a:t>  ‘’inappropriate referrals’’</a:t>
            </a:r>
          </a:p>
          <a:p>
            <a:pPr>
              <a:defRPr/>
            </a:pPr>
            <a:r>
              <a:rPr lang="en-GB" sz="2800" dirty="0"/>
              <a:t>  Patient’s expectation pre and after care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75D59A-2548-4BBF-96B3-2569D80C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defRPr/>
            </a:pPr>
            <a:r>
              <a:rPr lang="en-GB" dirty="0"/>
              <a:t>Dr </a:t>
            </a:r>
            <a:r>
              <a:rPr lang="en-GB" dirty="0" err="1"/>
              <a:t>Elisabetta</a:t>
            </a:r>
            <a:r>
              <a:rPr lang="en-GB" dirty="0"/>
              <a:t> </a:t>
            </a:r>
            <a:r>
              <a:rPr lang="en-GB" dirty="0" err="1"/>
              <a:t>Giannotti</a:t>
            </a:r>
            <a:r>
              <a:rPr lang="en-GB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~AUT0000">
            <a:extLst>
              <a:ext uri="{FF2B5EF4-FFF2-40B4-BE49-F238E27FC236}">
                <a16:creationId xmlns:a16="http://schemas.microsoft.com/office/drawing/2014/main" id="{B8F06F18-76BF-4D52-B327-AAB111956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"/>
          <a:stretch>
            <a:fillRect/>
          </a:stretch>
        </p:blipFill>
        <p:spPr bwMode="auto">
          <a:xfrm>
            <a:off x="0" y="6227763"/>
            <a:ext cx="6540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 descr="W:\Logos\nuh.jpg">
            <a:extLst>
              <a:ext uri="{FF2B5EF4-FFF2-40B4-BE49-F238E27FC236}">
                <a16:creationId xmlns:a16="http://schemas.microsoft.com/office/drawing/2014/main" id="{A964B164-1642-4208-9830-A767DD2D0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27763"/>
            <a:ext cx="457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0C210052-481D-4B35-8E73-E4D71A9D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950" y="0"/>
            <a:ext cx="9251950" cy="836613"/>
          </a:xfrm>
          <a:solidFill>
            <a:srgbClr val="FAB4D4">
              <a:alpha val="3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30E7B7-3E58-4333-95F8-D919DEAAB96B}"/>
              </a:ext>
            </a:extLst>
          </p:cNvPr>
          <p:cNvSpPr/>
          <p:nvPr/>
        </p:nvSpPr>
        <p:spPr>
          <a:xfrm>
            <a:off x="0" y="6170613"/>
            <a:ext cx="9144000" cy="46037"/>
          </a:xfrm>
          <a:prstGeom prst="rect">
            <a:avLst/>
          </a:prstGeom>
          <a:solidFill>
            <a:srgbClr val="F78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CBDAC-070F-4A5B-A24D-D915B43C1672}"/>
              </a:ext>
            </a:extLst>
          </p:cNvPr>
          <p:cNvSpPr/>
          <p:nvPr/>
        </p:nvSpPr>
        <p:spPr>
          <a:xfrm>
            <a:off x="482600" y="1050925"/>
            <a:ext cx="9001125" cy="2185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NEW REFERRAL CLINIC</a:t>
            </a:r>
            <a:endParaRPr lang="en-GB" sz="2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common themes primary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when to worry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when to relax</a:t>
            </a:r>
          </a:p>
        </p:txBody>
      </p:sp>
      <p:pic>
        <p:nvPicPr>
          <p:cNvPr id="38919" name="Picture 5" descr="~AUT0000">
            <a:extLst>
              <a:ext uri="{FF2B5EF4-FFF2-40B4-BE49-F238E27FC236}">
                <a16:creationId xmlns:a16="http://schemas.microsoft.com/office/drawing/2014/main" id="{08061CA9-4E78-4ABD-B21E-109FDF6609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"/>
          <a:stretch>
            <a:fillRect/>
          </a:stretch>
        </p:blipFill>
        <p:spPr>
          <a:xfrm>
            <a:off x="1619250" y="4654550"/>
            <a:ext cx="1363663" cy="1376363"/>
          </a:xfrm>
          <a:noFill/>
        </p:spPr>
      </p:pic>
      <p:pic>
        <p:nvPicPr>
          <p:cNvPr id="10" name="Picture 2" descr="C:\Users\elisabetta.giannotti\Desktop\NBI pink.jpg">
            <a:extLst>
              <a:ext uri="{FF2B5EF4-FFF2-40B4-BE49-F238E27FC236}">
                <a16:creationId xmlns:a16="http://schemas.microsoft.com/office/drawing/2014/main" id="{9B07CAE7-26D9-4ED4-BBD6-25930BF81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1539" t="2684" r="2736" b="3710"/>
          <a:stretch/>
        </p:blipFill>
        <p:spPr bwMode="auto">
          <a:xfrm>
            <a:off x="6219825" y="4603750"/>
            <a:ext cx="2524125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12">
            <a:extLst>
              <a:ext uri="{FF2B5EF4-FFF2-40B4-BE49-F238E27FC236}">
                <a16:creationId xmlns:a16="http://schemas.microsoft.com/office/drawing/2014/main" id="{5A66F7F6-C186-496B-A115-4E40DA122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236" t="11678" r="172" b="10755"/>
          <a:stretch/>
        </p:blipFill>
        <p:spPr bwMode="auto">
          <a:xfrm>
            <a:off x="3924300" y="4603750"/>
            <a:ext cx="2117725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3ADE83-B511-4FDC-A240-F92BCB018360}"/>
              </a:ext>
            </a:extLst>
          </p:cNvPr>
          <p:cNvSpPr/>
          <p:nvPr/>
        </p:nvSpPr>
        <p:spPr>
          <a:xfrm>
            <a:off x="1588" y="4483100"/>
            <a:ext cx="9144000" cy="93663"/>
          </a:xfrm>
          <a:prstGeom prst="rect">
            <a:avLst/>
          </a:prstGeom>
          <a:solidFill>
            <a:srgbClr val="F789BB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38923" name="Picture 2" descr="Image result for the good the bad the uglie movie">
            <a:extLst>
              <a:ext uri="{FF2B5EF4-FFF2-40B4-BE49-F238E27FC236}">
                <a16:creationId xmlns:a16="http://schemas.microsoft.com/office/drawing/2014/main" id="{D271D481-3831-48D6-91F0-0B24A1F9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2555875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Rectangle 2">
            <a:extLst>
              <a:ext uri="{FF2B5EF4-FFF2-40B4-BE49-F238E27FC236}">
                <a16:creationId xmlns:a16="http://schemas.microsoft.com/office/drawing/2014/main" id="{D0158274-035B-4B98-B634-266674CD5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163" y="3489325"/>
            <a:ext cx="4572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Elisabetta Giannotti - Lisa Sawers</a:t>
            </a:r>
            <a:br>
              <a:rPr lang="en-GB" altLang="en-US" sz="1800" b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altLang="en-US" sz="1800" b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altLang="en-US" sz="1400" b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Nottingham Breast Institute</a:t>
            </a:r>
            <a:endParaRPr lang="en-GB" altLang="en-US" sz="1800" b="1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161949-116A-445E-A374-E63D862740DB}"/>
              </a:ext>
            </a:extLst>
          </p:cNvPr>
          <p:cNvSpPr/>
          <p:nvPr/>
        </p:nvSpPr>
        <p:spPr>
          <a:xfrm>
            <a:off x="-36513" y="6392863"/>
            <a:ext cx="9180513" cy="495300"/>
          </a:xfrm>
          <a:prstGeom prst="rect">
            <a:avLst/>
          </a:prstGeom>
          <a:solidFill>
            <a:srgbClr val="FAB4D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9939" name="Picture 5" descr="~AUT0000">
            <a:extLst>
              <a:ext uri="{FF2B5EF4-FFF2-40B4-BE49-F238E27FC236}">
                <a16:creationId xmlns:a16="http://schemas.microsoft.com/office/drawing/2014/main" id="{7134E8D2-B36C-4359-AE9F-21658B6CC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0"/>
          <a:stretch>
            <a:fillRect/>
          </a:stretch>
        </p:blipFill>
        <p:spPr bwMode="auto">
          <a:xfrm>
            <a:off x="34925" y="6435725"/>
            <a:ext cx="4333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3C52DC-5EFD-4994-8810-6374EE16B562}"/>
              </a:ext>
            </a:extLst>
          </p:cNvPr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 w="38100">
            <a:solidFill>
              <a:srgbClr val="FAB4D4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99736836-710E-45C2-9AF0-C60053CCC368}"/>
              </a:ext>
            </a:extLst>
          </p:cNvPr>
          <p:cNvSpPr/>
          <p:nvPr/>
        </p:nvSpPr>
        <p:spPr>
          <a:xfrm>
            <a:off x="8932863" y="1104900"/>
            <a:ext cx="79375" cy="73025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B6D6982-3A2B-4F73-A741-CB1CBD0B41A4}"/>
              </a:ext>
            </a:extLst>
          </p:cNvPr>
          <p:cNvSpPr/>
          <p:nvPr/>
        </p:nvSpPr>
        <p:spPr>
          <a:xfrm>
            <a:off x="147638" y="1087438"/>
            <a:ext cx="79375" cy="71437"/>
          </a:xfrm>
          <a:prstGeom prst="flowChartConnector">
            <a:avLst/>
          </a:prstGeom>
          <a:solidFill>
            <a:srgbClr val="FAB4D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9943" name="Content Placeholder 13">
            <a:extLst>
              <a:ext uri="{FF2B5EF4-FFF2-40B4-BE49-F238E27FC236}">
                <a16:creationId xmlns:a16="http://schemas.microsoft.com/office/drawing/2014/main" id="{281BFACD-4688-4F6C-9967-488F31ED0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8936" r="58710" b="16779"/>
          <a:stretch>
            <a:fillRect/>
          </a:stretch>
        </p:blipFill>
        <p:spPr>
          <a:xfrm>
            <a:off x="8734425" y="6392863"/>
            <a:ext cx="369888" cy="454025"/>
          </a:xfrm>
        </p:spPr>
      </p:pic>
      <p:sp>
        <p:nvSpPr>
          <p:cNvPr id="39944" name="Title 5">
            <a:extLst>
              <a:ext uri="{FF2B5EF4-FFF2-40B4-BE49-F238E27FC236}">
                <a16:creationId xmlns:a16="http://schemas.microsoft.com/office/drawing/2014/main" id="{F2930343-0DDC-407B-AE3C-5B7FA913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/>
              <a:t>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A1878A-1A14-4E51-8D5F-571A3ED59574}"/>
              </a:ext>
            </a:extLst>
          </p:cNvPr>
          <p:cNvSpPr txBox="1"/>
          <p:nvPr/>
        </p:nvSpPr>
        <p:spPr>
          <a:xfrm>
            <a:off x="693738" y="2565400"/>
            <a:ext cx="7129462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New referral clinic pathways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+mn-ea"/>
              </a:rPr>
              <a:t>Symptoms: GOOD BAD UGLY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39946" name="Picture 2" descr="Image result for the good the bad the uglie movie">
            <a:extLst>
              <a:ext uri="{FF2B5EF4-FFF2-40B4-BE49-F238E27FC236}">
                <a16:creationId xmlns:a16="http://schemas.microsoft.com/office/drawing/2014/main" id="{97B5F378-0DB6-46BE-9A39-28E19E81A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916113"/>
            <a:ext cx="208756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2" descr="W:\Logos\nuh.jpg">
            <a:extLst>
              <a:ext uri="{FF2B5EF4-FFF2-40B4-BE49-F238E27FC236}">
                <a16:creationId xmlns:a16="http://schemas.microsoft.com/office/drawing/2014/main" id="{915305BD-A541-4603-9ADC-A3CAB2D8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53175"/>
            <a:ext cx="457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7D1D6EF2-4FC3-4A38-9CBF-378288D2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Why talk about Breast Cancer?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C6BDD-4431-456F-AB2B-9D1AA93E6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dirty="0"/>
              <a:t>Breast cancer commonest cancer in UK.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/>
              <a:t>Life time risk: 1 in 8 women in UK.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/>
              <a:t>Challenges for G.P’s- “ W’s’’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dirty="0"/>
              <a:t>	-</a:t>
            </a:r>
            <a:r>
              <a:rPr lang="en-GB" sz="2800" dirty="0"/>
              <a:t> When to refer or not to Breast clinic?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sz="2800" dirty="0"/>
              <a:t>	-  Where to refer </a:t>
            </a:r>
            <a:r>
              <a:rPr lang="en-GB" sz="2800" dirty="0" err="1"/>
              <a:t>Lincs</a:t>
            </a:r>
            <a:r>
              <a:rPr lang="en-GB" sz="2800" dirty="0"/>
              <a:t>/</a:t>
            </a:r>
            <a:r>
              <a:rPr lang="en-GB" sz="2800" dirty="0" err="1"/>
              <a:t>Notts</a:t>
            </a:r>
            <a:r>
              <a:rPr lang="en-GB" sz="2800" dirty="0"/>
              <a:t>/Peterborough?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sz="2800" dirty="0"/>
              <a:t>	-  Which cases to ‘watch and wait’ or refer 2WW?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sz="2800" dirty="0"/>
              <a:t>	-  ‘’inappropriate referrals’’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/>
              <a:t>Role of a G.P in prevention, early diagnosis, after care.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sz="2800" dirty="0"/>
              <a:t>	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dirty="0"/>
          </a:p>
          <a:p>
            <a:pPr eaLnBrk="1" hangingPunct="1">
              <a:buFont typeface="Arial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299</TotalTime>
  <Words>1786</Words>
  <Application>Microsoft Office PowerPoint</Application>
  <PresentationFormat>On-screen Show (4:3)</PresentationFormat>
  <Paragraphs>449</Paragraphs>
  <Slides>46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Verve</vt:lpstr>
      <vt:lpstr>Office Theme</vt:lpstr>
      <vt:lpstr>1_Office Theme</vt:lpstr>
      <vt:lpstr>Breast Cancer Update  for Primary Care</vt:lpstr>
      <vt:lpstr>Speakers</vt:lpstr>
      <vt:lpstr>Objectives</vt:lpstr>
      <vt:lpstr>Introduction – Why talk about Breast Ca</vt:lpstr>
      <vt:lpstr>Introduction – Challenges for G.P’s.</vt:lpstr>
      <vt:lpstr>Dr Elisabetta Giannotti </vt:lpstr>
      <vt:lpstr>PowerPoint Presentation</vt:lpstr>
      <vt:lpstr>Summary</vt:lpstr>
      <vt:lpstr>Why talk about Breast Cancer?</vt:lpstr>
      <vt:lpstr>NEW REFERRAL CLINIC</vt:lpstr>
      <vt:lpstr>Opportunity for breast awareness</vt:lpstr>
      <vt:lpstr>PAIN</vt:lpstr>
      <vt:lpstr>LS breast pain video</vt:lpstr>
      <vt:lpstr>PAIN - treatment</vt:lpstr>
      <vt:lpstr>NIPPLE DISCHARGE</vt:lpstr>
      <vt:lpstr>BREAST LUMP</vt:lpstr>
      <vt:lpstr>PAGET’S vs Eczema</vt:lpstr>
      <vt:lpstr>PAGET’S vs Eczema</vt:lpstr>
      <vt:lpstr>HIDRADENITIS SUPPURATIVA </vt:lpstr>
      <vt:lpstr>GYNAECOMASTIA</vt:lpstr>
      <vt:lpstr>GYNECOMASTIA</vt:lpstr>
      <vt:lpstr>MALE BREAST CANCER</vt:lpstr>
      <vt:lpstr>Miss Georgette Oni/ Dr A. Esiwe</vt:lpstr>
      <vt:lpstr>Case Study 1</vt:lpstr>
      <vt:lpstr>DDx</vt:lpstr>
      <vt:lpstr>PowerPoint Presentation</vt:lpstr>
      <vt:lpstr>PowerPoint Presentation</vt:lpstr>
      <vt:lpstr>Risk stratification and screening</vt:lpstr>
      <vt:lpstr>Case 2</vt:lpstr>
      <vt:lpstr>Management</vt:lpstr>
      <vt:lpstr>Indications for NACT</vt:lpstr>
      <vt:lpstr>Mgmt ctd</vt:lpstr>
      <vt:lpstr>Case 3</vt:lpstr>
      <vt:lpstr>Case 3</vt:lpstr>
      <vt:lpstr>Primary endocrine treatment</vt:lpstr>
      <vt:lpstr>MALE BREAST CANCER</vt:lpstr>
      <vt:lpstr>Quick fire round</vt:lpstr>
      <vt:lpstr>CASES</vt:lpstr>
      <vt:lpstr>CASES</vt:lpstr>
      <vt:lpstr>CASES</vt:lpstr>
      <vt:lpstr>CASES</vt:lpstr>
      <vt:lpstr>CASES</vt:lpstr>
      <vt:lpstr>CASES</vt:lpstr>
      <vt:lpstr>PowerPoint Presentation</vt:lpstr>
      <vt:lpstr>Any questions?</vt:lpstr>
      <vt:lpstr>Lincolnshire Breast care Nurses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Cancer Update</dc:title>
  <dc:creator>Ekene</dc:creator>
  <cp:lastModifiedBy>Angela Esiwe</cp:lastModifiedBy>
  <cp:revision>34</cp:revision>
  <dcterms:created xsi:type="dcterms:W3CDTF">2020-06-21T11:57:01Z</dcterms:created>
  <dcterms:modified xsi:type="dcterms:W3CDTF">2020-09-19T08:24:52Z</dcterms:modified>
</cp:coreProperties>
</file>